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SHIKA BHANUSHA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882DD4-9BAE-40E4-BC38-ADE1B0DFD6B3}">
  <a:tblStyle styleId="{C0882DD4-9BAE-40E4-BC38-ADE1B0DFD6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F38902-82FE-4EEF-9826-022FFF8B02E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Lato-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Lato-italic.fntdata"/><Relationship Id="rId12" Type="http://schemas.openxmlformats.org/officeDocument/2006/relationships/slide" Target="slides/slide4.xml"/><Relationship Id="rId34" Type="http://schemas.openxmlformats.org/officeDocument/2006/relationships/font" Target="fonts/Lato-bold.fntdata"/><Relationship Id="rId15" Type="http://schemas.openxmlformats.org/officeDocument/2006/relationships/slide" Target="slides/slide7.xml"/><Relationship Id="rId14" Type="http://schemas.openxmlformats.org/officeDocument/2006/relationships/slide" Target="slides/slide6.xml"/><Relationship Id="rId36" Type="http://schemas.openxmlformats.org/officeDocument/2006/relationships/font" Target="fonts/La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7T08:34:25.869">
    <p:pos x="6000" y="0"/>
    <p:text>TBD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5110b64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1a5110b641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01f9ca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801f9ca5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66bdd7f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66bdd7f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01f7ac2b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801f7ac2b1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01f7ac2b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801f7ac2b1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66bdd7f3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a66bdd7f34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5110b641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Xiang. Hi, everyone, I am Chao, I will talk about our implementation of the decision tree. First, our model is built based on the categorized data, in this case, we could build our tree with entropy. You may wonder why not using continuous data, this is because the implementation with continuous data require using variance to find the best split, while there are a lot more computations compared to the current approach. Considering that we only have limited resources in ilab, so we chose to build our model using categorical data. </a:t>
            </a:r>
            <a:endParaRPr/>
          </a:p>
          <a:p>
            <a:pPr indent="0" lvl="0" marL="0" rtl="0" algn="l">
              <a:spcBef>
                <a:spcPts val="0"/>
              </a:spcBef>
              <a:spcAft>
                <a:spcPts val="0"/>
              </a:spcAft>
              <a:buNone/>
            </a:pPr>
            <a:r>
              <a:rPr lang="en"/>
              <a:t>Based on our experiments, the overall accuracy is about 42%, and we can see from this table, for some label, we have really good F1 score, while for some labels, the F1 score can be really bad. We think the reason for this is mainly because of the way we categorize the data, since the data is not evenly distributed.</a:t>
            </a:r>
            <a:endParaRPr/>
          </a:p>
        </p:txBody>
      </p:sp>
      <p:sp>
        <p:nvSpPr>
          <p:cNvPr id="199" name="Google Shape;199;g1a5110b6410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5110b641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technical approaches, the training process, which is the process of constructing the Decision Tree, can be divided into 2 </a:t>
            </a:r>
            <a:r>
              <a:rPr lang="en"/>
              <a:t>separate</a:t>
            </a:r>
            <a:r>
              <a:rPr lang="en"/>
              <a:t> parts, build the tree with Pyspark, and build the tree in memory when the size of the dataset is small enough to fit in to memory.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MapReduce part, we basically implement a Breadth First Search process to build the tree, and use PySpark to compute the Information gain so as to find the best split. One thing to mention here is that, if you try to implement what we did here, be careful with the persist operation of RDDs, since the RDD could be collected by the JVM anytime after the first operation to it, We spent a lot of time here </a:t>
            </a:r>
            <a:r>
              <a:rPr lang="en"/>
              <a:t>debugging</a:t>
            </a:r>
            <a:r>
              <a:rPr lang="en"/>
              <a:t> this issue.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split, the size of the dataset corresponds to a tree node will get smaller, after the size is smaller than 5,000, we will use the in memory build process to continue building the tree from that node. And this process is basically a Depth first Search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also need to decide when to stop the training, as if we just leave it and let it run, it will have overfitting issues. </a:t>
            </a:r>
            <a:r>
              <a:rPr lang="en"/>
              <a:t>Based on our experiments, we eventually decided that the max depth to be 4 and the entropy threshold to be 1. Meaning that a node will stop growing when it reaches the max depth, and also it will stop growing when the entropy is smaller than 1.</a:t>
            </a:r>
            <a:endParaRPr/>
          </a:p>
        </p:txBody>
      </p:sp>
      <p:sp>
        <p:nvSpPr>
          <p:cNvPr id="206" name="Google Shape;206;g1a5110b6410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66bdd7f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a66bdd7f3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5110b641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a5110b6410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66bdd7f3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66bdd7f3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5110b64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a5110b6410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66bdd7f3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66bdd7f3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c07411c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ac07411cd0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ac07411cd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ac07411cd0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5110b641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a5110b6410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5110b641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a5110b6410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66bdd7f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66bdd7f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5ff2b8d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a5ff2b8d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5110b64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a5110b6410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801f7ac2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801f7ac2b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01f7ac2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801f7ac2b1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5110b641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a5110b6410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01f7ac2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801f7ac2b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5" name="Shape 55"/>
        <p:cNvGrpSpPr/>
        <p:nvPr/>
      </p:nvGrpSpPr>
      <p:grpSpPr>
        <a:xfrm>
          <a:off x="0" y="0"/>
          <a:ext cx="0" cy="0"/>
          <a:chOff x="0" y="0"/>
          <a:chExt cx="0" cy="0"/>
        </a:xfrm>
      </p:grpSpPr>
      <p:sp>
        <p:nvSpPr>
          <p:cNvPr id="56" name="Google Shape;56;p14"/>
          <p:cNvSpPr txBox="1"/>
          <p:nvPr>
            <p:ph idx="1" type="subTitle"/>
          </p:nvPr>
        </p:nvSpPr>
        <p:spPr>
          <a:xfrm>
            <a:off x="1371600" y="3115170"/>
            <a:ext cx="6400800" cy="1314600"/>
          </a:xfrm>
          <a:prstGeom prst="rect">
            <a:avLst/>
          </a:prstGeom>
          <a:noFill/>
          <a:ln>
            <a:noFill/>
          </a:ln>
        </p:spPr>
        <p:txBody>
          <a:bodyPr anchorCtr="0" anchor="t" bIns="45700" lIns="91425" spcFirstLastPara="1" rIns="91425" wrap="square" tIns="45700">
            <a:noAutofit/>
          </a:bodyPr>
          <a:lstStyle>
            <a:lvl1pPr lvl="0" rtl="0" algn="ctr">
              <a:spcBef>
                <a:spcPts val="600"/>
              </a:spcBef>
              <a:spcAft>
                <a:spcPts val="0"/>
              </a:spcAft>
              <a:buClr>
                <a:schemeClr val="dk1"/>
              </a:buClr>
              <a:buSzPts val="3000"/>
              <a:buFont typeface="Arial"/>
              <a:buNone/>
              <a:defRPr sz="3000">
                <a:solidFill>
                  <a:schemeClr val="dk1"/>
                </a:solidFill>
              </a:defRPr>
            </a:lvl1pPr>
            <a:lvl2pPr lvl="1" rtl="0" algn="l">
              <a:spcBef>
                <a:spcPts val="360"/>
              </a:spcBef>
              <a:spcAft>
                <a:spcPts val="0"/>
              </a:spcAft>
              <a:buClr>
                <a:schemeClr val="dk2"/>
              </a:buClr>
              <a:buSzPts val="1800"/>
              <a:buChar char="–"/>
              <a:defRPr/>
            </a:lvl2pPr>
            <a:lvl3pPr lvl="2" rtl="0" algn="l">
              <a:spcBef>
                <a:spcPts val="360"/>
              </a:spcBef>
              <a:spcAft>
                <a:spcPts val="0"/>
              </a:spcAft>
              <a:buClr>
                <a:schemeClr val="dk2"/>
              </a:buClr>
              <a:buSzPts val="1800"/>
              <a:buChar char="•"/>
              <a:defRPr/>
            </a:lvl3pPr>
            <a:lvl4pPr lvl="3" rtl="0" algn="l">
              <a:spcBef>
                <a:spcPts val="36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rgbClr val="5F5F5F"/>
              </a:buClr>
              <a:buSzPts val="1800"/>
              <a:buChar char="»"/>
              <a:defRPr/>
            </a:lvl6pPr>
            <a:lvl7pPr lvl="6" rtl="0" algn="l">
              <a:spcBef>
                <a:spcPts val="360"/>
              </a:spcBef>
              <a:spcAft>
                <a:spcPts val="0"/>
              </a:spcAft>
              <a:buClr>
                <a:srgbClr val="5F5F5F"/>
              </a:buClr>
              <a:buSzPts val="1800"/>
              <a:buChar char="»"/>
              <a:defRPr/>
            </a:lvl7pPr>
            <a:lvl8pPr lvl="7" rtl="0" algn="l">
              <a:spcBef>
                <a:spcPts val="360"/>
              </a:spcBef>
              <a:spcAft>
                <a:spcPts val="0"/>
              </a:spcAft>
              <a:buClr>
                <a:srgbClr val="5F5F5F"/>
              </a:buClr>
              <a:buSzPts val="1800"/>
              <a:buChar char="»"/>
              <a:defRPr/>
            </a:lvl8pPr>
            <a:lvl9pPr lvl="8" rtl="0" algn="l">
              <a:spcBef>
                <a:spcPts val="360"/>
              </a:spcBef>
              <a:spcAft>
                <a:spcPts val="0"/>
              </a:spcAft>
              <a:buClr>
                <a:srgbClr val="5F5F5F"/>
              </a:buClr>
              <a:buSzPts val="1800"/>
              <a:buChar char="»"/>
              <a:defRPr/>
            </a:lvl9pPr>
          </a:lstStyle>
          <a:p/>
        </p:txBody>
      </p:sp>
      <p:sp>
        <p:nvSpPr>
          <p:cNvPr id="57" name="Google Shape;57;p14"/>
          <p:cNvSpPr txBox="1"/>
          <p:nvPr>
            <p:ph type="ctrTitle"/>
          </p:nvPr>
        </p:nvSpPr>
        <p:spPr>
          <a:xfrm>
            <a:off x="685800" y="179833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4400">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58" name="Google Shape;58;p14"/>
          <p:cNvPicPr preferRelativeResize="0"/>
          <p:nvPr/>
        </p:nvPicPr>
        <p:blipFill rotWithShape="1">
          <a:blip r:embed="rId2">
            <a:alphaModFix/>
          </a:blip>
          <a:srcRect b="0" l="0" r="0" t="0"/>
          <a:stretch/>
        </p:blipFill>
        <p:spPr>
          <a:xfrm>
            <a:off x="432229" y="366798"/>
            <a:ext cx="3148528" cy="694164"/>
          </a:xfrm>
          <a:prstGeom prst="rect">
            <a:avLst/>
          </a:prstGeom>
          <a:noFill/>
          <a:ln>
            <a:noFill/>
          </a:ln>
        </p:spPr>
      </p:pic>
    </p:spTree>
  </p:cSld>
  <p:clrMapOvr>
    <a:masterClrMapping/>
  </p:clrMapOvr>
  <p:extLst>
    <p:ext uri="{DCECCB84-F9BA-43D5-87BE-67443E8EF086}">
      <p15:sldGuideLst>
        <p15:guide id="1" orient="horz" pos="228">
          <p15:clr>
            <a:srgbClr val="FBAE40"/>
          </p15:clr>
        </p15:guide>
        <p15:guide id="2" pos="264">
          <p15:clr>
            <a:srgbClr val="FBAE40"/>
          </p15:clr>
        </p15:guide>
        <p15:guide id="3" pos="1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5"/>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5"/>
          <p:cNvSpPr txBox="1"/>
          <p:nvPr>
            <p:ph idx="1" type="body"/>
          </p:nvPr>
        </p:nvSpPr>
        <p:spPr>
          <a:xfrm>
            <a:off x="457200" y="1393650"/>
            <a:ext cx="8229600" cy="3184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62" name="Google Shape;62;p15"/>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6"/>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3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sz="2000"/>
            </a:lvl1pPr>
            <a:lvl2pPr indent="-228600" lvl="1" marL="914400" rtl="0" algn="l">
              <a:spcBef>
                <a:spcPts val="360"/>
              </a:spcBef>
              <a:spcAft>
                <a:spcPts val="0"/>
              </a:spcAft>
              <a:buClr>
                <a:schemeClr val="dk2"/>
              </a:buClr>
              <a:buSzPts val="1800"/>
              <a:buFont typeface="Arial"/>
              <a:buNone/>
              <a:defRPr sz="1800"/>
            </a:lvl2pPr>
            <a:lvl3pPr indent="-228600" lvl="2" marL="1371600" rtl="0" algn="l">
              <a:spcBef>
                <a:spcPts val="320"/>
              </a:spcBef>
              <a:spcAft>
                <a:spcPts val="0"/>
              </a:spcAft>
              <a:buClr>
                <a:schemeClr val="dk2"/>
              </a:buClr>
              <a:buSzPts val="1600"/>
              <a:buFont typeface="Arial"/>
              <a:buNone/>
              <a:defRPr sz="1600"/>
            </a:lvl3pPr>
            <a:lvl4pPr indent="-228600" lvl="3" marL="1828800" rtl="0" algn="l">
              <a:spcBef>
                <a:spcPts val="280"/>
              </a:spcBef>
              <a:spcAft>
                <a:spcPts val="0"/>
              </a:spcAft>
              <a:buClr>
                <a:schemeClr val="dk2"/>
              </a:buClr>
              <a:buSzPts val="1400"/>
              <a:buFont typeface="Arial"/>
              <a:buNone/>
              <a:defRPr sz="1400"/>
            </a:lvl4pPr>
            <a:lvl5pPr indent="-228600" lvl="4" marL="2286000" rtl="0" algn="l">
              <a:spcBef>
                <a:spcPts val="280"/>
              </a:spcBef>
              <a:spcAft>
                <a:spcPts val="0"/>
              </a:spcAft>
              <a:buClr>
                <a:schemeClr val="dk2"/>
              </a:buClr>
              <a:buSzPts val="1400"/>
              <a:buFont typeface="Arial"/>
              <a:buNone/>
              <a:defRPr sz="1400"/>
            </a:lvl5pPr>
            <a:lvl6pPr indent="-228600" lvl="5" marL="2743200" rtl="0" algn="l">
              <a:spcBef>
                <a:spcPts val="280"/>
              </a:spcBef>
              <a:spcAft>
                <a:spcPts val="0"/>
              </a:spcAft>
              <a:buClr>
                <a:srgbClr val="5F5F5F"/>
              </a:buClr>
              <a:buSzPts val="1400"/>
              <a:buFont typeface="Arial"/>
              <a:buNone/>
              <a:defRPr sz="1400"/>
            </a:lvl6pPr>
            <a:lvl7pPr indent="-228600" lvl="6" marL="3200400" rtl="0" algn="l">
              <a:spcBef>
                <a:spcPts val="280"/>
              </a:spcBef>
              <a:spcAft>
                <a:spcPts val="0"/>
              </a:spcAft>
              <a:buClr>
                <a:srgbClr val="5F5F5F"/>
              </a:buClr>
              <a:buSzPts val="1400"/>
              <a:buFont typeface="Arial"/>
              <a:buNone/>
              <a:defRPr sz="1400"/>
            </a:lvl7pPr>
            <a:lvl8pPr indent="-228600" lvl="7" marL="3657600" rtl="0" algn="l">
              <a:spcBef>
                <a:spcPts val="280"/>
              </a:spcBef>
              <a:spcAft>
                <a:spcPts val="0"/>
              </a:spcAft>
              <a:buClr>
                <a:srgbClr val="5F5F5F"/>
              </a:buClr>
              <a:buSzPts val="1400"/>
              <a:buFont typeface="Arial"/>
              <a:buNone/>
              <a:defRPr sz="1400"/>
            </a:lvl8pPr>
            <a:lvl9pPr indent="-228600" lvl="8" marL="4114800" rtl="0" algn="l">
              <a:spcBef>
                <a:spcPts val="280"/>
              </a:spcBef>
              <a:spcAft>
                <a:spcPts val="0"/>
              </a:spcAft>
              <a:buClr>
                <a:srgbClr val="5F5F5F"/>
              </a:buClr>
              <a:buSzPts val="1400"/>
              <a:buFont typeface="Arial"/>
              <a:buNone/>
              <a:defRPr sz="1400"/>
            </a:lvl9pPr>
          </a:lstStyle>
          <a:p/>
        </p:txBody>
      </p:sp>
      <p:sp>
        <p:nvSpPr>
          <p:cNvPr id="66" name="Google Shape;66;p16"/>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17"/>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7"/>
          <p:cNvSpPr txBox="1"/>
          <p:nvPr>
            <p:ph idx="1" type="body"/>
          </p:nvPr>
        </p:nvSpPr>
        <p:spPr>
          <a:xfrm>
            <a:off x="457200" y="1376940"/>
            <a:ext cx="4038600" cy="31347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2"/>
              </a:buClr>
              <a:buSzPts val="2800"/>
              <a:buFont typeface="Arial"/>
              <a:buChar char="•"/>
              <a:defRPr sz="2800"/>
            </a:lvl1pPr>
            <a:lvl2pPr indent="-381000" lvl="1" marL="914400" rtl="0" algn="l">
              <a:spcBef>
                <a:spcPts val="480"/>
              </a:spcBef>
              <a:spcAft>
                <a:spcPts val="0"/>
              </a:spcAft>
              <a:buClr>
                <a:schemeClr val="dk2"/>
              </a:buClr>
              <a:buSzPts val="2400"/>
              <a:buFont typeface="Arial"/>
              <a:buChar char="–"/>
              <a:defRPr sz="2400"/>
            </a:lvl2pPr>
            <a:lvl3pPr indent="-355600" lvl="2" marL="1371600" rtl="0" algn="l">
              <a:spcBef>
                <a:spcPts val="400"/>
              </a:spcBef>
              <a:spcAft>
                <a:spcPts val="0"/>
              </a:spcAft>
              <a:buClr>
                <a:schemeClr val="dk2"/>
              </a:buClr>
              <a:buSzPts val="2000"/>
              <a:buFont typeface="Arial"/>
              <a:buChar char="•"/>
              <a:defRPr sz="2000"/>
            </a:lvl3pPr>
            <a:lvl4pPr indent="-342900" lvl="3" marL="1828800" rtl="0" algn="l">
              <a:spcBef>
                <a:spcPts val="360"/>
              </a:spcBef>
              <a:spcAft>
                <a:spcPts val="0"/>
              </a:spcAft>
              <a:buClr>
                <a:schemeClr val="dk2"/>
              </a:buClr>
              <a:buSzPts val="1800"/>
              <a:buFont typeface="Arial"/>
              <a:buChar char="–"/>
              <a:defRPr sz="1800"/>
            </a:lvl4pPr>
            <a:lvl5pPr indent="-342900" lvl="4" marL="2286000" rtl="0" algn="l">
              <a:spcBef>
                <a:spcPts val="360"/>
              </a:spcBef>
              <a:spcAft>
                <a:spcPts val="0"/>
              </a:spcAft>
              <a:buClr>
                <a:schemeClr val="dk2"/>
              </a:buClr>
              <a:buSzPts val="1800"/>
              <a:buFont typeface="Arial"/>
              <a:buChar char="»"/>
              <a:defRPr sz="1800"/>
            </a:lvl5pPr>
            <a:lvl6pPr indent="-342900" lvl="5" marL="2743200" rtl="0" algn="l">
              <a:spcBef>
                <a:spcPts val="360"/>
              </a:spcBef>
              <a:spcAft>
                <a:spcPts val="0"/>
              </a:spcAft>
              <a:buClr>
                <a:srgbClr val="5F5F5F"/>
              </a:buClr>
              <a:buSzPts val="1800"/>
              <a:buFont typeface="Arial"/>
              <a:buChar char="»"/>
              <a:defRPr sz="1800"/>
            </a:lvl6pPr>
            <a:lvl7pPr indent="-342900" lvl="6" marL="3200400" rtl="0" algn="l">
              <a:spcBef>
                <a:spcPts val="360"/>
              </a:spcBef>
              <a:spcAft>
                <a:spcPts val="0"/>
              </a:spcAft>
              <a:buClr>
                <a:srgbClr val="5F5F5F"/>
              </a:buClr>
              <a:buSzPts val="1800"/>
              <a:buFont typeface="Arial"/>
              <a:buChar char="»"/>
              <a:defRPr sz="1800"/>
            </a:lvl7pPr>
            <a:lvl8pPr indent="-342900" lvl="7" marL="3657600" rtl="0" algn="l">
              <a:spcBef>
                <a:spcPts val="360"/>
              </a:spcBef>
              <a:spcAft>
                <a:spcPts val="0"/>
              </a:spcAft>
              <a:buClr>
                <a:srgbClr val="5F5F5F"/>
              </a:buClr>
              <a:buSzPts val="1800"/>
              <a:buFont typeface="Arial"/>
              <a:buChar char="»"/>
              <a:defRPr sz="1800"/>
            </a:lvl8pPr>
            <a:lvl9pPr indent="-342900" lvl="8" marL="4114800" rtl="0" algn="l">
              <a:spcBef>
                <a:spcPts val="360"/>
              </a:spcBef>
              <a:spcAft>
                <a:spcPts val="0"/>
              </a:spcAft>
              <a:buClr>
                <a:srgbClr val="5F5F5F"/>
              </a:buClr>
              <a:buSzPts val="1800"/>
              <a:buFont typeface="Arial"/>
              <a:buChar char="»"/>
              <a:defRPr sz="1800"/>
            </a:lvl9pPr>
          </a:lstStyle>
          <a:p/>
        </p:txBody>
      </p:sp>
      <p:sp>
        <p:nvSpPr>
          <p:cNvPr id="70" name="Google Shape;70;p17"/>
          <p:cNvSpPr txBox="1"/>
          <p:nvPr>
            <p:ph idx="2" type="body"/>
          </p:nvPr>
        </p:nvSpPr>
        <p:spPr>
          <a:xfrm>
            <a:off x="4648200" y="1376941"/>
            <a:ext cx="4038600" cy="3143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2"/>
              </a:buClr>
              <a:buSzPts val="2800"/>
              <a:buFont typeface="Arial"/>
              <a:buChar char="•"/>
              <a:defRPr sz="2800"/>
            </a:lvl1pPr>
            <a:lvl2pPr indent="-381000" lvl="1" marL="914400" rtl="0" algn="l">
              <a:spcBef>
                <a:spcPts val="480"/>
              </a:spcBef>
              <a:spcAft>
                <a:spcPts val="0"/>
              </a:spcAft>
              <a:buClr>
                <a:schemeClr val="dk2"/>
              </a:buClr>
              <a:buSzPts val="2400"/>
              <a:buFont typeface="Arial"/>
              <a:buChar char="–"/>
              <a:defRPr sz="2400"/>
            </a:lvl2pPr>
            <a:lvl3pPr indent="-355600" lvl="2" marL="1371600" rtl="0" algn="l">
              <a:spcBef>
                <a:spcPts val="400"/>
              </a:spcBef>
              <a:spcAft>
                <a:spcPts val="0"/>
              </a:spcAft>
              <a:buClr>
                <a:schemeClr val="dk2"/>
              </a:buClr>
              <a:buSzPts val="2000"/>
              <a:buFont typeface="Arial"/>
              <a:buChar char="•"/>
              <a:defRPr sz="2000"/>
            </a:lvl3pPr>
            <a:lvl4pPr indent="-342900" lvl="3" marL="1828800" rtl="0" algn="l">
              <a:spcBef>
                <a:spcPts val="360"/>
              </a:spcBef>
              <a:spcAft>
                <a:spcPts val="0"/>
              </a:spcAft>
              <a:buClr>
                <a:schemeClr val="dk2"/>
              </a:buClr>
              <a:buSzPts val="1800"/>
              <a:buFont typeface="Arial"/>
              <a:buChar char="–"/>
              <a:defRPr sz="1800"/>
            </a:lvl4pPr>
            <a:lvl5pPr indent="-342900" lvl="4" marL="2286000" rtl="0" algn="l">
              <a:spcBef>
                <a:spcPts val="360"/>
              </a:spcBef>
              <a:spcAft>
                <a:spcPts val="0"/>
              </a:spcAft>
              <a:buClr>
                <a:schemeClr val="dk2"/>
              </a:buClr>
              <a:buSzPts val="1800"/>
              <a:buFont typeface="Arial"/>
              <a:buChar char="»"/>
              <a:defRPr sz="1800"/>
            </a:lvl5pPr>
            <a:lvl6pPr indent="-342900" lvl="5" marL="2743200" rtl="0" algn="l">
              <a:spcBef>
                <a:spcPts val="360"/>
              </a:spcBef>
              <a:spcAft>
                <a:spcPts val="0"/>
              </a:spcAft>
              <a:buClr>
                <a:srgbClr val="5F5F5F"/>
              </a:buClr>
              <a:buSzPts val="1800"/>
              <a:buFont typeface="Arial"/>
              <a:buChar char="»"/>
              <a:defRPr sz="1800"/>
            </a:lvl6pPr>
            <a:lvl7pPr indent="-342900" lvl="6" marL="3200400" rtl="0" algn="l">
              <a:spcBef>
                <a:spcPts val="360"/>
              </a:spcBef>
              <a:spcAft>
                <a:spcPts val="0"/>
              </a:spcAft>
              <a:buClr>
                <a:srgbClr val="5F5F5F"/>
              </a:buClr>
              <a:buSzPts val="1800"/>
              <a:buFont typeface="Arial"/>
              <a:buChar char="»"/>
              <a:defRPr sz="1800"/>
            </a:lvl7pPr>
            <a:lvl8pPr indent="-342900" lvl="7" marL="3657600" rtl="0" algn="l">
              <a:spcBef>
                <a:spcPts val="360"/>
              </a:spcBef>
              <a:spcAft>
                <a:spcPts val="0"/>
              </a:spcAft>
              <a:buClr>
                <a:srgbClr val="5F5F5F"/>
              </a:buClr>
              <a:buSzPts val="1800"/>
              <a:buFont typeface="Arial"/>
              <a:buChar char="»"/>
              <a:defRPr sz="1800"/>
            </a:lvl8pPr>
            <a:lvl9pPr indent="-342900" lvl="8" marL="4114800" rtl="0" algn="l">
              <a:spcBef>
                <a:spcPts val="360"/>
              </a:spcBef>
              <a:spcAft>
                <a:spcPts val="0"/>
              </a:spcAft>
              <a:buClr>
                <a:srgbClr val="5F5F5F"/>
              </a:buClr>
              <a:buSzPts val="1800"/>
              <a:buFont typeface="Arial"/>
              <a:buChar char="»"/>
              <a:defRPr sz="1800"/>
            </a:lvl9pPr>
          </a:lstStyle>
          <a:p/>
        </p:txBody>
      </p:sp>
      <p:sp>
        <p:nvSpPr>
          <p:cNvPr id="71" name="Google Shape;71;p17"/>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2" name="Shape 72"/>
        <p:cNvGrpSpPr/>
        <p:nvPr/>
      </p:nvGrpSpPr>
      <p:grpSpPr>
        <a:xfrm>
          <a:off x="0" y="0"/>
          <a:ext cx="0" cy="0"/>
          <a:chOff x="0" y="0"/>
          <a:chExt cx="0" cy="0"/>
        </a:xfrm>
      </p:grpSpPr>
      <p:sp>
        <p:nvSpPr>
          <p:cNvPr id="73" name="Google Shape;73;p18"/>
          <p:cNvSpPr txBox="1"/>
          <p:nvPr>
            <p:ph idx="1" type="body"/>
          </p:nvPr>
        </p:nvSpPr>
        <p:spPr>
          <a:xfrm>
            <a:off x="457200" y="1376920"/>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b="1" sz="2000"/>
            </a:lvl1pPr>
            <a:lvl2pPr indent="-228600" lvl="1" marL="914400" rtl="0" algn="l">
              <a:spcBef>
                <a:spcPts val="400"/>
              </a:spcBef>
              <a:spcAft>
                <a:spcPts val="0"/>
              </a:spcAft>
              <a:buClr>
                <a:schemeClr val="dk2"/>
              </a:buClr>
              <a:buSzPts val="2000"/>
              <a:buFont typeface="Arial"/>
              <a:buNone/>
              <a:defRPr b="1" sz="2000"/>
            </a:lvl2pPr>
            <a:lvl3pPr indent="-228600" lvl="2" marL="1371600" rtl="0" algn="l">
              <a:spcBef>
                <a:spcPts val="360"/>
              </a:spcBef>
              <a:spcAft>
                <a:spcPts val="0"/>
              </a:spcAft>
              <a:buClr>
                <a:schemeClr val="dk2"/>
              </a:buClr>
              <a:buSzPts val="1800"/>
              <a:buFont typeface="Arial"/>
              <a:buNone/>
              <a:defRPr b="1" sz="1800"/>
            </a:lvl3pPr>
            <a:lvl4pPr indent="-228600" lvl="3" marL="1828800" rtl="0" algn="l">
              <a:spcBef>
                <a:spcPts val="320"/>
              </a:spcBef>
              <a:spcAft>
                <a:spcPts val="0"/>
              </a:spcAft>
              <a:buClr>
                <a:schemeClr val="dk2"/>
              </a:buClr>
              <a:buSzPts val="1600"/>
              <a:buFont typeface="Arial"/>
              <a:buNone/>
              <a:defRPr b="1" sz="1600"/>
            </a:lvl4pPr>
            <a:lvl5pPr indent="-228600" lvl="4" marL="2286000" rtl="0" algn="l">
              <a:spcBef>
                <a:spcPts val="320"/>
              </a:spcBef>
              <a:spcAft>
                <a:spcPts val="0"/>
              </a:spcAft>
              <a:buClr>
                <a:schemeClr val="dk2"/>
              </a:buClr>
              <a:buSzPts val="1600"/>
              <a:buFont typeface="Arial"/>
              <a:buNone/>
              <a:defRPr b="1" sz="1600"/>
            </a:lvl5pPr>
            <a:lvl6pPr indent="-228600" lvl="5" marL="2743200" rtl="0" algn="l">
              <a:spcBef>
                <a:spcPts val="320"/>
              </a:spcBef>
              <a:spcAft>
                <a:spcPts val="0"/>
              </a:spcAft>
              <a:buClr>
                <a:srgbClr val="5F5F5F"/>
              </a:buClr>
              <a:buSzPts val="1600"/>
              <a:buFont typeface="Arial"/>
              <a:buNone/>
              <a:defRPr b="1" sz="1600"/>
            </a:lvl6pPr>
            <a:lvl7pPr indent="-228600" lvl="6" marL="3200400" rtl="0" algn="l">
              <a:spcBef>
                <a:spcPts val="320"/>
              </a:spcBef>
              <a:spcAft>
                <a:spcPts val="0"/>
              </a:spcAft>
              <a:buClr>
                <a:srgbClr val="5F5F5F"/>
              </a:buClr>
              <a:buSzPts val="1600"/>
              <a:buFont typeface="Arial"/>
              <a:buNone/>
              <a:defRPr b="1" sz="1600"/>
            </a:lvl7pPr>
            <a:lvl8pPr indent="-228600" lvl="7" marL="3657600" rtl="0" algn="l">
              <a:spcBef>
                <a:spcPts val="320"/>
              </a:spcBef>
              <a:spcAft>
                <a:spcPts val="0"/>
              </a:spcAft>
              <a:buClr>
                <a:srgbClr val="5F5F5F"/>
              </a:buClr>
              <a:buSzPts val="1600"/>
              <a:buFont typeface="Arial"/>
              <a:buNone/>
              <a:defRPr b="1" sz="1600"/>
            </a:lvl8pPr>
            <a:lvl9pPr indent="-228600" lvl="8" marL="4114800" rtl="0" algn="l">
              <a:spcBef>
                <a:spcPts val="320"/>
              </a:spcBef>
              <a:spcAft>
                <a:spcPts val="0"/>
              </a:spcAft>
              <a:buClr>
                <a:srgbClr val="5F5F5F"/>
              </a:buClr>
              <a:buSzPts val="1600"/>
              <a:buFont typeface="Arial"/>
              <a:buNone/>
              <a:defRPr b="1" sz="1600"/>
            </a:lvl9pPr>
          </a:lstStyle>
          <a:p/>
        </p:txBody>
      </p:sp>
      <p:sp>
        <p:nvSpPr>
          <p:cNvPr id="74" name="Google Shape;74;p18"/>
          <p:cNvSpPr txBox="1"/>
          <p:nvPr>
            <p:ph idx="2" type="body"/>
          </p:nvPr>
        </p:nvSpPr>
        <p:spPr>
          <a:xfrm>
            <a:off x="457200" y="1856741"/>
            <a:ext cx="4040100" cy="2755200"/>
          </a:xfrm>
          <a:prstGeom prst="rect">
            <a:avLst/>
          </a:prstGeom>
          <a:noFill/>
          <a:ln>
            <a:noFill/>
          </a:ln>
        </p:spPr>
        <p:txBody>
          <a:bodyPr anchorCtr="0" anchor="t" bIns="45700" lIns="91425" spcFirstLastPara="1" rIns="91425" wrap="square" tIns="45700">
            <a:noAutofit/>
          </a:bodyPr>
          <a:lstStyle>
            <a:lvl1pPr indent="-355600" lvl="0" marL="457200" rtl="0" algn="l">
              <a:spcBef>
                <a:spcPts val="400"/>
              </a:spcBef>
              <a:spcAft>
                <a:spcPts val="0"/>
              </a:spcAft>
              <a:buClr>
                <a:schemeClr val="dk2"/>
              </a:buClr>
              <a:buSzPts val="2000"/>
              <a:buFont typeface="Arial"/>
              <a:buChar char="•"/>
              <a:defRPr sz="2000"/>
            </a:lvl1pPr>
            <a:lvl2pPr indent="-355600" lvl="1" marL="914400" rtl="0" algn="l">
              <a:spcBef>
                <a:spcPts val="400"/>
              </a:spcBef>
              <a:spcAft>
                <a:spcPts val="0"/>
              </a:spcAft>
              <a:buClr>
                <a:schemeClr val="dk2"/>
              </a:buClr>
              <a:buSzPts val="2000"/>
              <a:buFont typeface="Arial"/>
              <a:buChar char="–"/>
              <a:defRPr sz="2000"/>
            </a:lvl2pPr>
            <a:lvl3pPr indent="-342900" lvl="2" marL="1371600" rtl="0" algn="l">
              <a:spcBef>
                <a:spcPts val="360"/>
              </a:spcBef>
              <a:spcAft>
                <a:spcPts val="0"/>
              </a:spcAft>
              <a:buClr>
                <a:schemeClr val="dk2"/>
              </a:buClr>
              <a:buSzPts val="1800"/>
              <a:buFont typeface="Arial"/>
              <a:buChar char="•"/>
              <a:defRPr sz="1800"/>
            </a:lvl3pPr>
            <a:lvl4pPr indent="-330200" lvl="3" marL="1828800" rtl="0" algn="l">
              <a:spcBef>
                <a:spcPts val="320"/>
              </a:spcBef>
              <a:spcAft>
                <a:spcPts val="0"/>
              </a:spcAft>
              <a:buClr>
                <a:schemeClr val="dk2"/>
              </a:buClr>
              <a:buSzPts val="1600"/>
              <a:buFont typeface="Arial"/>
              <a:buChar char="–"/>
              <a:defRPr sz="1600"/>
            </a:lvl4pPr>
            <a:lvl5pPr indent="-330200" lvl="4" marL="2286000" rtl="0" algn="l">
              <a:spcBef>
                <a:spcPts val="320"/>
              </a:spcBef>
              <a:spcAft>
                <a:spcPts val="0"/>
              </a:spcAft>
              <a:buClr>
                <a:schemeClr val="dk2"/>
              </a:buClr>
              <a:buSzPts val="1600"/>
              <a:buFont typeface="Arial"/>
              <a:buChar char="»"/>
              <a:defRPr sz="1600"/>
            </a:lvl5pPr>
            <a:lvl6pPr indent="-330200" lvl="5" marL="2743200" rtl="0" algn="l">
              <a:spcBef>
                <a:spcPts val="320"/>
              </a:spcBef>
              <a:spcAft>
                <a:spcPts val="0"/>
              </a:spcAft>
              <a:buClr>
                <a:srgbClr val="5F5F5F"/>
              </a:buClr>
              <a:buSzPts val="1600"/>
              <a:buFont typeface="Arial"/>
              <a:buChar char="»"/>
              <a:defRPr sz="1600"/>
            </a:lvl6pPr>
            <a:lvl7pPr indent="-330200" lvl="6" marL="3200400" rtl="0" algn="l">
              <a:spcBef>
                <a:spcPts val="320"/>
              </a:spcBef>
              <a:spcAft>
                <a:spcPts val="0"/>
              </a:spcAft>
              <a:buClr>
                <a:srgbClr val="5F5F5F"/>
              </a:buClr>
              <a:buSzPts val="1600"/>
              <a:buFont typeface="Arial"/>
              <a:buChar char="»"/>
              <a:defRPr sz="1600"/>
            </a:lvl7pPr>
            <a:lvl8pPr indent="-330200" lvl="7" marL="3657600" rtl="0" algn="l">
              <a:spcBef>
                <a:spcPts val="320"/>
              </a:spcBef>
              <a:spcAft>
                <a:spcPts val="0"/>
              </a:spcAft>
              <a:buClr>
                <a:srgbClr val="5F5F5F"/>
              </a:buClr>
              <a:buSzPts val="1600"/>
              <a:buFont typeface="Arial"/>
              <a:buChar char="»"/>
              <a:defRPr sz="1600"/>
            </a:lvl8pPr>
            <a:lvl9pPr indent="-330200" lvl="8" marL="4114800" rtl="0" algn="l">
              <a:spcBef>
                <a:spcPts val="320"/>
              </a:spcBef>
              <a:spcAft>
                <a:spcPts val="0"/>
              </a:spcAft>
              <a:buClr>
                <a:srgbClr val="5F5F5F"/>
              </a:buClr>
              <a:buSzPts val="1600"/>
              <a:buFont typeface="Arial"/>
              <a:buChar char="»"/>
              <a:defRPr sz="1600"/>
            </a:lvl9pPr>
          </a:lstStyle>
          <a:p/>
        </p:txBody>
      </p:sp>
      <p:sp>
        <p:nvSpPr>
          <p:cNvPr id="75" name="Google Shape;75;p18"/>
          <p:cNvSpPr txBox="1"/>
          <p:nvPr>
            <p:ph idx="3" type="body"/>
          </p:nvPr>
        </p:nvSpPr>
        <p:spPr>
          <a:xfrm>
            <a:off x="4645026" y="1376920"/>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b="1" sz="2000"/>
            </a:lvl1pPr>
            <a:lvl2pPr indent="-228600" lvl="1" marL="914400" rtl="0" algn="l">
              <a:spcBef>
                <a:spcPts val="400"/>
              </a:spcBef>
              <a:spcAft>
                <a:spcPts val="0"/>
              </a:spcAft>
              <a:buClr>
                <a:schemeClr val="dk2"/>
              </a:buClr>
              <a:buSzPts val="2000"/>
              <a:buFont typeface="Arial"/>
              <a:buNone/>
              <a:defRPr b="1" sz="2000"/>
            </a:lvl2pPr>
            <a:lvl3pPr indent="-228600" lvl="2" marL="1371600" rtl="0" algn="l">
              <a:spcBef>
                <a:spcPts val="360"/>
              </a:spcBef>
              <a:spcAft>
                <a:spcPts val="0"/>
              </a:spcAft>
              <a:buClr>
                <a:schemeClr val="dk2"/>
              </a:buClr>
              <a:buSzPts val="1800"/>
              <a:buFont typeface="Arial"/>
              <a:buNone/>
              <a:defRPr b="1" sz="1800"/>
            </a:lvl3pPr>
            <a:lvl4pPr indent="-228600" lvl="3" marL="1828800" rtl="0" algn="l">
              <a:spcBef>
                <a:spcPts val="320"/>
              </a:spcBef>
              <a:spcAft>
                <a:spcPts val="0"/>
              </a:spcAft>
              <a:buClr>
                <a:schemeClr val="dk2"/>
              </a:buClr>
              <a:buSzPts val="1600"/>
              <a:buFont typeface="Arial"/>
              <a:buNone/>
              <a:defRPr b="1" sz="1600"/>
            </a:lvl4pPr>
            <a:lvl5pPr indent="-228600" lvl="4" marL="2286000" rtl="0" algn="l">
              <a:spcBef>
                <a:spcPts val="320"/>
              </a:spcBef>
              <a:spcAft>
                <a:spcPts val="0"/>
              </a:spcAft>
              <a:buClr>
                <a:schemeClr val="dk2"/>
              </a:buClr>
              <a:buSzPts val="1600"/>
              <a:buFont typeface="Arial"/>
              <a:buNone/>
              <a:defRPr b="1" sz="1600"/>
            </a:lvl5pPr>
            <a:lvl6pPr indent="-228600" lvl="5" marL="2743200" rtl="0" algn="l">
              <a:spcBef>
                <a:spcPts val="320"/>
              </a:spcBef>
              <a:spcAft>
                <a:spcPts val="0"/>
              </a:spcAft>
              <a:buClr>
                <a:srgbClr val="5F5F5F"/>
              </a:buClr>
              <a:buSzPts val="1600"/>
              <a:buFont typeface="Arial"/>
              <a:buNone/>
              <a:defRPr b="1" sz="1600"/>
            </a:lvl6pPr>
            <a:lvl7pPr indent="-228600" lvl="6" marL="3200400" rtl="0" algn="l">
              <a:spcBef>
                <a:spcPts val="320"/>
              </a:spcBef>
              <a:spcAft>
                <a:spcPts val="0"/>
              </a:spcAft>
              <a:buClr>
                <a:srgbClr val="5F5F5F"/>
              </a:buClr>
              <a:buSzPts val="1600"/>
              <a:buFont typeface="Arial"/>
              <a:buNone/>
              <a:defRPr b="1" sz="1600"/>
            </a:lvl7pPr>
            <a:lvl8pPr indent="-228600" lvl="7" marL="3657600" rtl="0" algn="l">
              <a:spcBef>
                <a:spcPts val="320"/>
              </a:spcBef>
              <a:spcAft>
                <a:spcPts val="0"/>
              </a:spcAft>
              <a:buClr>
                <a:srgbClr val="5F5F5F"/>
              </a:buClr>
              <a:buSzPts val="1600"/>
              <a:buFont typeface="Arial"/>
              <a:buNone/>
              <a:defRPr b="1" sz="1600"/>
            </a:lvl8pPr>
            <a:lvl9pPr indent="-228600" lvl="8" marL="4114800" rtl="0" algn="l">
              <a:spcBef>
                <a:spcPts val="320"/>
              </a:spcBef>
              <a:spcAft>
                <a:spcPts val="0"/>
              </a:spcAft>
              <a:buClr>
                <a:srgbClr val="5F5F5F"/>
              </a:buClr>
              <a:buSzPts val="1600"/>
              <a:buFont typeface="Arial"/>
              <a:buNone/>
              <a:defRPr b="1" sz="1600"/>
            </a:lvl9pPr>
          </a:lstStyle>
          <a:p/>
        </p:txBody>
      </p:sp>
      <p:sp>
        <p:nvSpPr>
          <p:cNvPr id="76" name="Google Shape;76;p18"/>
          <p:cNvSpPr txBox="1"/>
          <p:nvPr>
            <p:ph idx="4" type="body"/>
          </p:nvPr>
        </p:nvSpPr>
        <p:spPr>
          <a:xfrm>
            <a:off x="4645026" y="1856741"/>
            <a:ext cx="4041900" cy="2772000"/>
          </a:xfrm>
          <a:prstGeom prst="rect">
            <a:avLst/>
          </a:prstGeom>
          <a:noFill/>
          <a:ln>
            <a:noFill/>
          </a:ln>
        </p:spPr>
        <p:txBody>
          <a:bodyPr anchorCtr="0" anchor="t" bIns="45700" lIns="91425" spcFirstLastPara="1" rIns="91425" wrap="square" tIns="45700">
            <a:noAutofit/>
          </a:bodyPr>
          <a:lstStyle>
            <a:lvl1pPr indent="-355600" lvl="0" marL="457200" rtl="0" algn="l">
              <a:spcBef>
                <a:spcPts val="400"/>
              </a:spcBef>
              <a:spcAft>
                <a:spcPts val="0"/>
              </a:spcAft>
              <a:buClr>
                <a:schemeClr val="dk2"/>
              </a:buClr>
              <a:buSzPts val="2000"/>
              <a:buFont typeface="Arial"/>
              <a:buChar char="•"/>
              <a:defRPr sz="2000"/>
            </a:lvl1pPr>
            <a:lvl2pPr indent="-355600" lvl="1" marL="914400" rtl="0" algn="l">
              <a:spcBef>
                <a:spcPts val="400"/>
              </a:spcBef>
              <a:spcAft>
                <a:spcPts val="0"/>
              </a:spcAft>
              <a:buClr>
                <a:schemeClr val="dk2"/>
              </a:buClr>
              <a:buSzPts val="2000"/>
              <a:buFont typeface="Arial"/>
              <a:buChar char="–"/>
              <a:defRPr sz="2000"/>
            </a:lvl2pPr>
            <a:lvl3pPr indent="-342900" lvl="2" marL="1371600" rtl="0" algn="l">
              <a:spcBef>
                <a:spcPts val="360"/>
              </a:spcBef>
              <a:spcAft>
                <a:spcPts val="0"/>
              </a:spcAft>
              <a:buClr>
                <a:schemeClr val="dk2"/>
              </a:buClr>
              <a:buSzPts val="1800"/>
              <a:buFont typeface="Arial"/>
              <a:buChar char="•"/>
              <a:defRPr sz="1800"/>
            </a:lvl3pPr>
            <a:lvl4pPr indent="-330200" lvl="3" marL="1828800" rtl="0" algn="l">
              <a:spcBef>
                <a:spcPts val="320"/>
              </a:spcBef>
              <a:spcAft>
                <a:spcPts val="0"/>
              </a:spcAft>
              <a:buClr>
                <a:schemeClr val="dk2"/>
              </a:buClr>
              <a:buSzPts val="1600"/>
              <a:buFont typeface="Arial"/>
              <a:buChar char="–"/>
              <a:defRPr sz="1600"/>
            </a:lvl4pPr>
            <a:lvl5pPr indent="-330200" lvl="4" marL="2286000" rtl="0" algn="l">
              <a:spcBef>
                <a:spcPts val="320"/>
              </a:spcBef>
              <a:spcAft>
                <a:spcPts val="0"/>
              </a:spcAft>
              <a:buClr>
                <a:schemeClr val="dk2"/>
              </a:buClr>
              <a:buSzPts val="1600"/>
              <a:buFont typeface="Arial"/>
              <a:buChar char="»"/>
              <a:defRPr sz="1600"/>
            </a:lvl5pPr>
            <a:lvl6pPr indent="-330200" lvl="5" marL="2743200" rtl="0" algn="l">
              <a:spcBef>
                <a:spcPts val="320"/>
              </a:spcBef>
              <a:spcAft>
                <a:spcPts val="0"/>
              </a:spcAft>
              <a:buClr>
                <a:srgbClr val="5F5F5F"/>
              </a:buClr>
              <a:buSzPts val="1600"/>
              <a:buFont typeface="Arial"/>
              <a:buChar char="»"/>
              <a:defRPr sz="1600"/>
            </a:lvl6pPr>
            <a:lvl7pPr indent="-330200" lvl="6" marL="3200400" rtl="0" algn="l">
              <a:spcBef>
                <a:spcPts val="320"/>
              </a:spcBef>
              <a:spcAft>
                <a:spcPts val="0"/>
              </a:spcAft>
              <a:buClr>
                <a:srgbClr val="5F5F5F"/>
              </a:buClr>
              <a:buSzPts val="1600"/>
              <a:buFont typeface="Arial"/>
              <a:buChar char="»"/>
              <a:defRPr sz="1600"/>
            </a:lvl7pPr>
            <a:lvl8pPr indent="-330200" lvl="7" marL="3657600" rtl="0" algn="l">
              <a:spcBef>
                <a:spcPts val="320"/>
              </a:spcBef>
              <a:spcAft>
                <a:spcPts val="0"/>
              </a:spcAft>
              <a:buClr>
                <a:srgbClr val="5F5F5F"/>
              </a:buClr>
              <a:buSzPts val="1600"/>
              <a:buFont typeface="Arial"/>
              <a:buChar char="»"/>
              <a:defRPr sz="1600"/>
            </a:lvl8pPr>
            <a:lvl9pPr indent="-330200" lvl="8" marL="4114800" rtl="0" algn="l">
              <a:spcBef>
                <a:spcPts val="320"/>
              </a:spcBef>
              <a:spcAft>
                <a:spcPts val="0"/>
              </a:spcAft>
              <a:buClr>
                <a:srgbClr val="5F5F5F"/>
              </a:buClr>
              <a:buSzPts val="1600"/>
              <a:buFont typeface="Arial"/>
              <a:buChar char="»"/>
              <a:defRPr sz="1600"/>
            </a:lvl9pPr>
          </a:lstStyle>
          <a:p/>
        </p:txBody>
      </p:sp>
      <p:sp>
        <p:nvSpPr>
          <p:cNvPr id="77" name="Google Shape;77;p18"/>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9"/>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9"/>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20"/>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21"/>
          <p:cNvSpPr txBox="1"/>
          <p:nvPr>
            <p:ph type="title"/>
          </p:nvPr>
        </p:nvSpPr>
        <p:spPr>
          <a:xfrm>
            <a:off x="457201" y="681022"/>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21"/>
          <p:cNvSpPr txBox="1"/>
          <p:nvPr>
            <p:ph idx="1" type="body"/>
          </p:nvPr>
        </p:nvSpPr>
        <p:spPr>
          <a:xfrm>
            <a:off x="3575050" y="681023"/>
            <a:ext cx="5111700" cy="39141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2"/>
              </a:buClr>
              <a:buSzPts val="3200"/>
              <a:buFont typeface="Arial"/>
              <a:buChar char="•"/>
              <a:defRPr sz="3200"/>
            </a:lvl1pPr>
            <a:lvl2pPr indent="-406400" lvl="1" marL="914400" rtl="0" algn="l">
              <a:spcBef>
                <a:spcPts val="560"/>
              </a:spcBef>
              <a:spcAft>
                <a:spcPts val="0"/>
              </a:spcAft>
              <a:buClr>
                <a:schemeClr val="dk2"/>
              </a:buClr>
              <a:buSzPts val="2800"/>
              <a:buFont typeface="Arial"/>
              <a:buChar char="–"/>
              <a:defRPr sz="2800"/>
            </a:lvl2pPr>
            <a:lvl3pPr indent="-381000" lvl="2" marL="1371600" rtl="0" algn="l">
              <a:spcBef>
                <a:spcPts val="480"/>
              </a:spcBef>
              <a:spcAft>
                <a:spcPts val="0"/>
              </a:spcAft>
              <a:buClr>
                <a:schemeClr val="dk2"/>
              </a:buClr>
              <a:buSzPts val="2400"/>
              <a:buFont typeface="Arial"/>
              <a:buChar char="•"/>
              <a:defRPr sz="2400"/>
            </a:lvl3pPr>
            <a:lvl4pPr indent="-355600" lvl="3" marL="1828800" rtl="0" algn="l">
              <a:spcBef>
                <a:spcPts val="400"/>
              </a:spcBef>
              <a:spcAft>
                <a:spcPts val="0"/>
              </a:spcAft>
              <a:buClr>
                <a:schemeClr val="dk2"/>
              </a:buClr>
              <a:buSzPts val="2000"/>
              <a:buFont typeface="Arial"/>
              <a:buChar char="–"/>
              <a:defRPr sz="2000"/>
            </a:lvl4pPr>
            <a:lvl5pPr indent="-355600" lvl="4" marL="2286000" rtl="0" algn="l">
              <a:spcBef>
                <a:spcPts val="400"/>
              </a:spcBef>
              <a:spcAft>
                <a:spcPts val="0"/>
              </a:spcAft>
              <a:buClr>
                <a:schemeClr val="dk2"/>
              </a:buClr>
              <a:buSzPts val="2000"/>
              <a:buFont typeface="Arial"/>
              <a:buChar char="»"/>
              <a:defRPr sz="2000"/>
            </a:lvl5pPr>
            <a:lvl6pPr indent="-355600" lvl="5" marL="2743200" rtl="0" algn="l">
              <a:spcBef>
                <a:spcPts val="400"/>
              </a:spcBef>
              <a:spcAft>
                <a:spcPts val="0"/>
              </a:spcAft>
              <a:buClr>
                <a:srgbClr val="5F5F5F"/>
              </a:buClr>
              <a:buSzPts val="2000"/>
              <a:buFont typeface="Arial"/>
              <a:buChar char="»"/>
              <a:defRPr sz="2000"/>
            </a:lvl6pPr>
            <a:lvl7pPr indent="-355600" lvl="6" marL="3200400" rtl="0" algn="l">
              <a:spcBef>
                <a:spcPts val="400"/>
              </a:spcBef>
              <a:spcAft>
                <a:spcPts val="0"/>
              </a:spcAft>
              <a:buClr>
                <a:srgbClr val="5F5F5F"/>
              </a:buClr>
              <a:buSzPts val="2000"/>
              <a:buFont typeface="Arial"/>
              <a:buChar char="»"/>
              <a:defRPr sz="2000"/>
            </a:lvl7pPr>
            <a:lvl8pPr indent="-355600" lvl="7" marL="3657600" rtl="0" algn="l">
              <a:spcBef>
                <a:spcPts val="400"/>
              </a:spcBef>
              <a:spcAft>
                <a:spcPts val="0"/>
              </a:spcAft>
              <a:buClr>
                <a:srgbClr val="5F5F5F"/>
              </a:buClr>
              <a:buSzPts val="2000"/>
              <a:buFont typeface="Arial"/>
              <a:buChar char="»"/>
              <a:defRPr sz="2000"/>
            </a:lvl8pPr>
            <a:lvl9pPr indent="-355600" lvl="8" marL="4114800" rtl="0" algn="l">
              <a:spcBef>
                <a:spcPts val="400"/>
              </a:spcBef>
              <a:spcAft>
                <a:spcPts val="0"/>
              </a:spcAft>
              <a:buClr>
                <a:srgbClr val="5F5F5F"/>
              </a:buClr>
              <a:buSzPts val="2000"/>
              <a:buFont typeface="Arial"/>
              <a:buChar char="»"/>
              <a:defRPr sz="2000"/>
            </a:lvl9pPr>
          </a:lstStyle>
          <a:p/>
        </p:txBody>
      </p:sp>
      <p:sp>
        <p:nvSpPr>
          <p:cNvPr id="87" name="Google Shape;87;p21"/>
          <p:cNvSpPr txBox="1"/>
          <p:nvPr>
            <p:ph idx="2" type="body"/>
          </p:nvPr>
        </p:nvSpPr>
        <p:spPr>
          <a:xfrm>
            <a:off x="457201" y="1552561"/>
            <a:ext cx="3008400" cy="3042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2"/>
              </a:buClr>
              <a:buSzPts val="1400"/>
              <a:buFont typeface="Arial"/>
              <a:buNone/>
              <a:defRPr sz="1400"/>
            </a:lvl1pPr>
            <a:lvl2pPr indent="-228600" lvl="1" marL="914400" rtl="0" algn="l">
              <a:spcBef>
                <a:spcPts val="240"/>
              </a:spcBef>
              <a:spcAft>
                <a:spcPts val="0"/>
              </a:spcAft>
              <a:buClr>
                <a:schemeClr val="dk2"/>
              </a:buClr>
              <a:buSzPts val="1200"/>
              <a:buFont typeface="Arial"/>
              <a:buNone/>
              <a:defRPr sz="1200"/>
            </a:lvl2pPr>
            <a:lvl3pPr indent="-228600" lvl="2" marL="1371600" rtl="0" algn="l">
              <a:spcBef>
                <a:spcPts val="200"/>
              </a:spcBef>
              <a:spcAft>
                <a:spcPts val="0"/>
              </a:spcAft>
              <a:buClr>
                <a:schemeClr val="dk2"/>
              </a:buClr>
              <a:buSzPts val="1000"/>
              <a:buFont typeface="Arial"/>
              <a:buNone/>
              <a:defRPr sz="1000"/>
            </a:lvl3pPr>
            <a:lvl4pPr indent="-228600" lvl="3" marL="1828800" rtl="0" algn="l">
              <a:spcBef>
                <a:spcPts val="180"/>
              </a:spcBef>
              <a:spcAft>
                <a:spcPts val="0"/>
              </a:spcAft>
              <a:buClr>
                <a:schemeClr val="dk2"/>
              </a:buClr>
              <a:buSzPts val="900"/>
              <a:buFont typeface="Arial"/>
              <a:buNone/>
              <a:defRPr sz="900"/>
            </a:lvl4pPr>
            <a:lvl5pPr indent="-228600" lvl="4" marL="2286000" rtl="0" algn="l">
              <a:spcBef>
                <a:spcPts val="180"/>
              </a:spcBef>
              <a:spcAft>
                <a:spcPts val="0"/>
              </a:spcAft>
              <a:buClr>
                <a:schemeClr val="dk2"/>
              </a:buClr>
              <a:buSzPts val="900"/>
              <a:buFont typeface="Arial"/>
              <a:buNone/>
              <a:defRPr sz="900"/>
            </a:lvl5pPr>
            <a:lvl6pPr indent="-228600" lvl="5" marL="2743200" rtl="0" algn="l">
              <a:spcBef>
                <a:spcPts val="180"/>
              </a:spcBef>
              <a:spcAft>
                <a:spcPts val="0"/>
              </a:spcAft>
              <a:buClr>
                <a:srgbClr val="5F5F5F"/>
              </a:buClr>
              <a:buSzPts val="900"/>
              <a:buFont typeface="Arial"/>
              <a:buNone/>
              <a:defRPr sz="900"/>
            </a:lvl6pPr>
            <a:lvl7pPr indent="-228600" lvl="6" marL="3200400" rtl="0" algn="l">
              <a:spcBef>
                <a:spcPts val="180"/>
              </a:spcBef>
              <a:spcAft>
                <a:spcPts val="0"/>
              </a:spcAft>
              <a:buClr>
                <a:srgbClr val="5F5F5F"/>
              </a:buClr>
              <a:buSzPts val="900"/>
              <a:buFont typeface="Arial"/>
              <a:buNone/>
              <a:defRPr sz="900"/>
            </a:lvl7pPr>
            <a:lvl8pPr indent="-228600" lvl="7" marL="3657600" rtl="0" algn="l">
              <a:spcBef>
                <a:spcPts val="180"/>
              </a:spcBef>
              <a:spcAft>
                <a:spcPts val="0"/>
              </a:spcAft>
              <a:buClr>
                <a:srgbClr val="5F5F5F"/>
              </a:buClr>
              <a:buSzPts val="900"/>
              <a:buFont typeface="Arial"/>
              <a:buNone/>
              <a:defRPr sz="900"/>
            </a:lvl8pPr>
            <a:lvl9pPr indent="-228600" lvl="8" marL="4114800" rtl="0" algn="l">
              <a:spcBef>
                <a:spcPts val="180"/>
              </a:spcBef>
              <a:spcAft>
                <a:spcPts val="0"/>
              </a:spcAft>
              <a:buClr>
                <a:srgbClr val="5F5F5F"/>
              </a:buClr>
              <a:buSzPts val="900"/>
              <a:buFont typeface="Arial"/>
              <a:buNone/>
              <a:defRPr sz="900"/>
            </a:lvl9pPr>
          </a:lstStyle>
          <a:p/>
        </p:txBody>
      </p:sp>
      <p:sp>
        <p:nvSpPr>
          <p:cNvPr id="88" name="Google Shape;88;p21"/>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22"/>
          <p:cNvSpPr/>
          <p:nvPr>
            <p:ph idx="2" type="pic"/>
          </p:nvPr>
        </p:nvSpPr>
        <p:spPr>
          <a:xfrm>
            <a:off x="1792288" y="751943"/>
            <a:ext cx="5486400" cy="2793600"/>
          </a:xfrm>
          <a:prstGeom prst="rect">
            <a:avLst/>
          </a:prstGeom>
          <a:noFill/>
          <a:ln>
            <a:noFill/>
          </a:ln>
        </p:spPr>
      </p:sp>
      <p:sp>
        <p:nvSpPr>
          <p:cNvPr id="92" name="Google Shape;92;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2"/>
              </a:buClr>
              <a:buSzPts val="1400"/>
              <a:buFont typeface="Arial"/>
              <a:buNone/>
              <a:defRPr sz="1400"/>
            </a:lvl1pPr>
            <a:lvl2pPr indent="-228600" lvl="1" marL="914400" rtl="0" algn="l">
              <a:spcBef>
                <a:spcPts val="240"/>
              </a:spcBef>
              <a:spcAft>
                <a:spcPts val="0"/>
              </a:spcAft>
              <a:buClr>
                <a:schemeClr val="dk2"/>
              </a:buClr>
              <a:buSzPts val="1200"/>
              <a:buFont typeface="Arial"/>
              <a:buNone/>
              <a:defRPr sz="1200"/>
            </a:lvl2pPr>
            <a:lvl3pPr indent="-228600" lvl="2" marL="1371600" rtl="0" algn="l">
              <a:spcBef>
                <a:spcPts val="200"/>
              </a:spcBef>
              <a:spcAft>
                <a:spcPts val="0"/>
              </a:spcAft>
              <a:buClr>
                <a:schemeClr val="dk2"/>
              </a:buClr>
              <a:buSzPts val="1000"/>
              <a:buFont typeface="Arial"/>
              <a:buNone/>
              <a:defRPr sz="1000"/>
            </a:lvl3pPr>
            <a:lvl4pPr indent="-228600" lvl="3" marL="1828800" rtl="0" algn="l">
              <a:spcBef>
                <a:spcPts val="180"/>
              </a:spcBef>
              <a:spcAft>
                <a:spcPts val="0"/>
              </a:spcAft>
              <a:buClr>
                <a:schemeClr val="dk2"/>
              </a:buClr>
              <a:buSzPts val="900"/>
              <a:buFont typeface="Arial"/>
              <a:buNone/>
              <a:defRPr sz="900"/>
            </a:lvl4pPr>
            <a:lvl5pPr indent="-228600" lvl="4" marL="2286000" rtl="0" algn="l">
              <a:spcBef>
                <a:spcPts val="180"/>
              </a:spcBef>
              <a:spcAft>
                <a:spcPts val="0"/>
              </a:spcAft>
              <a:buClr>
                <a:schemeClr val="dk2"/>
              </a:buClr>
              <a:buSzPts val="900"/>
              <a:buFont typeface="Arial"/>
              <a:buNone/>
              <a:defRPr sz="900"/>
            </a:lvl5pPr>
            <a:lvl6pPr indent="-228600" lvl="5" marL="2743200" rtl="0" algn="l">
              <a:spcBef>
                <a:spcPts val="180"/>
              </a:spcBef>
              <a:spcAft>
                <a:spcPts val="0"/>
              </a:spcAft>
              <a:buClr>
                <a:srgbClr val="5F5F5F"/>
              </a:buClr>
              <a:buSzPts val="900"/>
              <a:buFont typeface="Arial"/>
              <a:buNone/>
              <a:defRPr sz="900"/>
            </a:lvl6pPr>
            <a:lvl7pPr indent="-228600" lvl="6" marL="3200400" rtl="0" algn="l">
              <a:spcBef>
                <a:spcPts val="180"/>
              </a:spcBef>
              <a:spcAft>
                <a:spcPts val="0"/>
              </a:spcAft>
              <a:buClr>
                <a:srgbClr val="5F5F5F"/>
              </a:buClr>
              <a:buSzPts val="900"/>
              <a:buFont typeface="Arial"/>
              <a:buNone/>
              <a:defRPr sz="900"/>
            </a:lvl7pPr>
            <a:lvl8pPr indent="-228600" lvl="7" marL="3657600" rtl="0" algn="l">
              <a:spcBef>
                <a:spcPts val="180"/>
              </a:spcBef>
              <a:spcAft>
                <a:spcPts val="0"/>
              </a:spcAft>
              <a:buClr>
                <a:srgbClr val="5F5F5F"/>
              </a:buClr>
              <a:buSzPts val="900"/>
              <a:buFont typeface="Arial"/>
              <a:buNone/>
              <a:defRPr sz="900"/>
            </a:lvl8pPr>
            <a:lvl9pPr indent="-228600" lvl="8" marL="4114800" rtl="0" algn="l">
              <a:spcBef>
                <a:spcPts val="180"/>
              </a:spcBef>
              <a:spcAft>
                <a:spcPts val="0"/>
              </a:spcAft>
              <a:buClr>
                <a:srgbClr val="5F5F5F"/>
              </a:buClr>
              <a:buSzPts val="900"/>
              <a:buFont typeface="Arial"/>
              <a:buNone/>
              <a:defRPr sz="900"/>
            </a:lvl9pPr>
          </a:lstStyle>
          <a:p/>
        </p:txBody>
      </p:sp>
      <p:sp>
        <p:nvSpPr>
          <p:cNvPr id="93" name="Google Shape;93;p22"/>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23"/>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23"/>
          <p:cNvSpPr txBox="1"/>
          <p:nvPr>
            <p:ph idx="1" type="body"/>
          </p:nvPr>
        </p:nvSpPr>
        <p:spPr>
          <a:xfrm rot="5400000">
            <a:off x="2979600" y="-1128750"/>
            <a:ext cx="31848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97" name="Google Shape;97;p2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4"/>
          <p:cNvSpPr txBox="1"/>
          <p:nvPr>
            <p:ph type="title"/>
          </p:nvPr>
        </p:nvSpPr>
        <p:spPr>
          <a:xfrm rot="5400000">
            <a:off x="5749800" y="1606478"/>
            <a:ext cx="38166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4"/>
          <p:cNvSpPr txBox="1"/>
          <p:nvPr>
            <p:ph idx="1" type="body"/>
          </p:nvPr>
        </p:nvSpPr>
        <p:spPr>
          <a:xfrm rot="5400000">
            <a:off x="1558800" y="-374722"/>
            <a:ext cx="38166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101" name="Google Shape;101;p2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0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457200" y="1393650"/>
            <a:ext cx="8229600" cy="31848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1pPr>
            <a:lvl2pPr indent="-342900" lvl="1" marL="914400" marR="0" rtl="0" algn="l">
              <a:spcBef>
                <a:spcPts val="36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6pPr>
            <a:lvl7pPr indent="-317500" lvl="6" marL="32004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7pPr>
            <a:lvl8pPr indent="-317500" lvl="7" marL="36576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8pPr>
            <a:lvl9pPr indent="-317500" lvl="8" marL="41148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9pPr>
          </a:lstStyle>
          <a:p/>
        </p:txBody>
      </p:sp>
      <p:cxnSp>
        <p:nvCxnSpPr>
          <p:cNvPr id="53" name="Google Shape;53;p13"/>
          <p:cNvCxnSpPr/>
          <p:nvPr/>
        </p:nvCxnSpPr>
        <p:spPr>
          <a:xfrm>
            <a:off x="0" y="558800"/>
            <a:ext cx="9144000" cy="6300"/>
          </a:xfrm>
          <a:prstGeom prst="straightConnector1">
            <a:avLst/>
          </a:prstGeom>
          <a:noFill/>
          <a:ln cap="flat" cmpd="sng" w="9525">
            <a:solidFill>
              <a:srgbClr val="BFBFBF"/>
            </a:solidFill>
            <a:prstDash val="solid"/>
            <a:round/>
            <a:headEnd len="sm" w="sm" type="none"/>
            <a:tailEnd len="sm" w="sm" type="none"/>
          </a:ln>
          <a:effectLst>
            <a:outerShdw blurRad="40000" rotWithShape="0" dir="5400000" dist="20000">
              <a:srgbClr val="000000">
                <a:alpha val="37650"/>
              </a:srgbClr>
            </a:outerShdw>
          </a:effectLst>
        </p:spPr>
      </p:cxnSp>
      <p:pic>
        <p:nvPicPr>
          <p:cNvPr id="54" name="Google Shape;54;p13"/>
          <p:cNvPicPr preferRelativeResize="0"/>
          <p:nvPr/>
        </p:nvPicPr>
        <p:blipFill rotWithShape="1">
          <a:blip r:embed="rId1">
            <a:alphaModFix/>
          </a:blip>
          <a:srcRect b="0" l="0" r="0" t="0"/>
          <a:stretch/>
        </p:blipFill>
        <p:spPr>
          <a:xfrm>
            <a:off x="418263" y="137514"/>
            <a:ext cx="1385972" cy="3750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5"/>
          <p:cNvPicPr preferRelativeResize="0"/>
          <p:nvPr/>
        </p:nvPicPr>
        <p:blipFill>
          <a:blip r:embed="rId3">
            <a:alphaModFix/>
          </a:blip>
          <a:stretch>
            <a:fillRect/>
          </a:stretch>
        </p:blipFill>
        <p:spPr>
          <a:xfrm>
            <a:off x="0" y="603700"/>
            <a:ext cx="9144000" cy="4539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Conceptual Flow</a:t>
            </a:r>
            <a:r>
              <a:rPr lang="en" sz="3000"/>
              <a:t>chart</a:t>
            </a:r>
            <a:endParaRPr sz="3000">
              <a:solidFill>
                <a:srgbClr val="000000"/>
              </a:solidFill>
            </a:endParaRPr>
          </a:p>
        </p:txBody>
      </p:sp>
      <p:sp>
        <p:nvSpPr>
          <p:cNvPr id="165" name="Google Shape;165;p34"/>
          <p:cNvSpPr txBox="1"/>
          <p:nvPr/>
        </p:nvSpPr>
        <p:spPr>
          <a:xfrm>
            <a:off x="4260650" y="2654700"/>
            <a:ext cx="7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 name="Google Shape;166;p34"/>
          <p:cNvSpPr txBox="1"/>
          <p:nvPr/>
        </p:nvSpPr>
        <p:spPr>
          <a:xfrm>
            <a:off x="3142225" y="3618150"/>
            <a:ext cx="35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7" name="Google Shape;167;p34"/>
          <p:cNvPicPr preferRelativeResize="0"/>
          <p:nvPr/>
        </p:nvPicPr>
        <p:blipFill>
          <a:blip r:embed="rId3">
            <a:alphaModFix/>
          </a:blip>
          <a:stretch>
            <a:fillRect/>
          </a:stretch>
        </p:blipFill>
        <p:spPr>
          <a:xfrm>
            <a:off x="1114525" y="1226951"/>
            <a:ext cx="6914949" cy="325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ER Diagram</a:t>
            </a:r>
            <a:endParaRPr sz="3000">
              <a:solidFill>
                <a:srgbClr val="000000"/>
              </a:solidFill>
            </a:endParaRPr>
          </a:p>
        </p:txBody>
      </p:sp>
      <p:pic>
        <p:nvPicPr>
          <p:cNvPr id="173" name="Google Shape;173;p35"/>
          <p:cNvPicPr preferRelativeResize="0"/>
          <p:nvPr/>
        </p:nvPicPr>
        <p:blipFill>
          <a:blip r:embed="rId3">
            <a:alphaModFix/>
          </a:blip>
          <a:stretch>
            <a:fillRect/>
          </a:stretch>
        </p:blipFill>
        <p:spPr>
          <a:xfrm>
            <a:off x="1535050" y="1677900"/>
            <a:ext cx="6134900" cy="286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nvSpPr>
        <p:spPr>
          <a:xfrm>
            <a:off x="516200" y="1351925"/>
            <a:ext cx="79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9" name="Google Shape;179;p36"/>
          <p:cNvSpPr txBox="1"/>
          <p:nvPr>
            <p:ph idx="1" type="body"/>
          </p:nvPr>
        </p:nvSpPr>
        <p:spPr>
          <a:xfrm>
            <a:off x="457200" y="1094675"/>
            <a:ext cx="8229600" cy="3653700"/>
          </a:xfrm>
          <a:prstGeom prst="rect">
            <a:avLst/>
          </a:prstGeom>
        </p:spPr>
        <p:txBody>
          <a:bodyPr anchorCtr="0" anchor="t" bIns="45700" lIns="91425" spcFirstLastPara="1" rIns="91425" wrap="square" tIns="45700">
            <a:noAutofit/>
          </a:bodyPr>
          <a:lstStyle/>
          <a:p>
            <a:pPr indent="-311150" lvl="0" marL="457200" rtl="0" algn="just">
              <a:spcBef>
                <a:spcPts val="440"/>
              </a:spcBef>
              <a:spcAft>
                <a:spcPts val="0"/>
              </a:spcAft>
              <a:buClr>
                <a:schemeClr val="dk1"/>
              </a:buClr>
              <a:buSzPts val="1300"/>
              <a:buChar char="●"/>
            </a:pPr>
            <a:r>
              <a:rPr lang="en" sz="1300">
                <a:solidFill>
                  <a:schemeClr val="dk1"/>
                </a:solidFill>
                <a:highlight>
                  <a:srgbClr val="FFFFFF"/>
                </a:highlight>
              </a:rPr>
              <a:t>Number of features: 8</a:t>
            </a:r>
            <a:endParaRPr sz="1300">
              <a:solidFill>
                <a:schemeClr val="dk1"/>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54,246,033</a:t>
            </a:r>
            <a:r>
              <a:rPr lang="en" sz="1300">
                <a:solidFill>
                  <a:srgbClr val="0000FF"/>
                </a:solidFill>
                <a:highlight>
                  <a:srgbClr val="FFFFFF"/>
                </a:highlight>
              </a:rPr>
              <a:t> rows</a:t>
            </a:r>
            <a:endParaRPr sz="1300">
              <a:solidFill>
                <a:srgbClr val="0000FF"/>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66</a:t>
            </a:r>
            <a:r>
              <a:rPr lang="en" sz="1300">
                <a:solidFill>
                  <a:srgbClr val="0000FF"/>
                </a:solidFill>
                <a:highlight>
                  <a:srgbClr val="FFFFFF"/>
                </a:highlight>
              </a:rPr>
              <a:t> Bytes</a:t>
            </a:r>
            <a:endParaRPr sz="1300">
              <a:solidFill>
                <a:srgbClr val="0000FF"/>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3,585,600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(3.5 GB)</a:t>
            </a:r>
            <a:endParaRPr sz="1300">
              <a:solidFill>
                <a:schemeClr val="dk1"/>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Rows processed per second: </a:t>
            </a:r>
            <a:r>
              <a:rPr lang="en" sz="1300">
                <a:solidFill>
                  <a:srgbClr val="0000FF"/>
                </a:solidFill>
                <a:highlight>
                  <a:srgbClr val="FFFFFF"/>
                </a:highlight>
              </a:rPr>
              <a:t>56,500</a:t>
            </a:r>
            <a:r>
              <a:rPr lang="en" sz="1300">
                <a:solidFill>
                  <a:schemeClr val="dk1"/>
                </a:solidFill>
                <a:highlight>
                  <a:srgbClr val="FFFFFF"/>
                </a:highlight>
              </a:rPr>
              <a:t> rows</a:t>
            </a:r>
            <a:endParaRPr sz="1300">
              <a:solidFill>
                <a:schemeClr val="dk1"/>
              </a:solidFill>
              <a:highlight>
                <a:srgbClr val="FFFFFF"/>
              </a:highlight>
            </a:endParaRPr>
          </a:p>
        </p:txBody>
      </p:sp>
      <p:sp>
        <p:nvSpPr>
          <p:cNvPr id="180" name="Google Shape;180;p36"/>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a:t>
            </a:r>
            <a:r>
              <a:rPr lang="en" sz="3000"/>
              <a:t>Summary</a:t>
            </a:r>
            <a:r>
              <a:rPr lang="en" sz="3000">
                <a:solidFill>
                  <a:srgbClr val="000000"/>
                </a:solidFill>
              </a:rPr>
              <a:t> - </a:t>
            </a:r>
            <a:r>
              <a:rPr lang="en" sz="3000"/>
              <a:t>Processed Data</a:t>
            </a:r>
            <a:endParaRPr sz="3000">
              <a:solidFill>
                <a:srgbClr val="000000"/>
              </a:solidFill>
            </a:endParaRPr>
          </a:p>
        </p:txBody>
      </p:sp>
      <p:sp>
        <p:nvSpPr>
          <p:cNvPr id="181" name="Google Shape;181;p36"/>
          <p:cNvSpPr txBox="1"/>
          <p:nvPr/>
        </p:nvSpPr>
        <p:spPr>
          <a:xfrm>
            <a:off x="516200" y="2145225"/>
            <a:ext cx="8483700" cy="2780100"/>
          </a:xfrm>
          <a:prstGeom prst="rect">
            <a:avLst/>
          </a:prstGeom>
          <a:noFill/>
          <a:ln>
            <a:noFill/>
          </a:ln>
        </p:spPr>
        <p:txBody>
          <a:bodyPr anchorCtr="0" anchor="t" bIns="45700" lIns="91425" spcFirstLastPara="1" rIns="91425" wrap="square" tIns="45700">
            <a:noAutofit/>
          </a:bodyPr>
          <a:lstStyle/>
          <a:p>
            <a:pPr indent="-311150" lvl="1" marL="457200" marR="0" rtl="0" algn="just">
              <a:lnSpc>
                <a:spcPct val="115000"/>
              </a:lnSpc>
              <a:spcBef>
                <a:spcPts val="440"/>
              </a:spcBef>
              <a:spcAft>
                <a:spcPts val="0"/>
              </a:spcAft>
              <a:buClr>
                <a:schemeClr val="dk1"/>
              </a:buClr>
              <a:buSzPts val="1300"/>
              <a:buChar char="-"/>
            </a:pPr>
            <a:r>
              <a:rPr lang="en" sz="1300">
                <a:solidFill>
                  <a:srgbClr val="0000FF"/>
                </a:solidFill>
              </a:rPr>
              <a:t>ORIG_AREA </a:t>
            </a:r>
            <a:r>
              <a:rPr lang="en" sz="1300">
                <a:solidFill>
                  <a:schemeClr val="dk1"/>
                </a:solidFill>
              </a:rPr>
              <a:t>&amp;</a:t>
            </a:r>
            <a:r>
              <a:rPr lang="en" sz="1300">
                <a:solidFill>
                  <a:srgbClr val="0000FF"/>
                </a:solidFill>
              </a:rPr>
              <a:t> DEST_AREA:</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NorthEast, SouthEast, NorthWest, SouthWest, </a:t>
            </a:r>
            <a:br>
              <a:rPr lang="en" sz="1300">
                <a:solidFill>
                  <a:schemeClr val="dk1"/>
                </a:solidFill>
              </a:rPr>
            </a:br>
            <a:r>
              <a:rPr lang="en" sz="1300">
                <a:solidFill>
                  <a:schemeClr val="dk1"/>
                </a:solidFill>
              </a:rPr>
              <a:t>Center-NorthEast, Center-SouthEast, Center-NorthWest, Center-SouthWest</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ORIG_SCHEDULE </a:t>
            </a:r>
            <a:r>
              <a:rPr lang="en" sz="1300">
                <a:solidFill>
                  <a:schemeClr val="dk1"/>
                </a:solidFill>
              </a:rPr>
              <a:t>&amp;</a:t>
            </a:r>
            <a:r>
              <a:rPr lang="en" sz="1300">
                <a:solidFill>
                  <a:srgbClr val="0000FF"/>
                </a:solidFill>
              </a:rPr>
              <a:t> DEST_SCHEDULE</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Most Busy (8AM-5PM), Busy (6PM-5AM), Least Busy (6AM-7AM)</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CARRIER_TYPE</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Normal, Low Cost, Ultra Low Cost</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DEP_DELAY_CAT</a:t>
            </a:r>
            <a:r>
              <a:rPr lang="en" sz="1300">
                <a:solidFill>
                  <a:schemeClr val="dk1"/>
                </a:solidFill>
              </a:rPr>
              <a:t> &amp;</a:t>
            </a:r>
            <a:r>
              <a:rPr lang="en" sz="1300">
                <a:solidFill>
                  <a:srgbClr val="0000FF"/>
                </a:solidFill>
              </a:rPr>
              <a:t> ARR_DELAY_CAT</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60 min+ early, 30 to 60 min early, 15 to 30 min early, 5 to 15 min early, On Time, 5 to 15 min late, 15 to 30 min late, 30 to 60 min late, 60 min+ late</a:t>
            </a:r>
            <a:endParaRPr sz="1300">
              <a:solidFill>
                <a:schemeClr val="dk1"/>
              </a:solidFill>
            </a:endParaRPr>
          </a:p>
          <a:p>
            <a:pPr indent="-311150" lvl="1" marL="457200" marR="0" rtl="0" algn="just">
              <a:lnSpc>
                <a:spcPct val="115000"/>
              </a:lnSpc>
              <a:spcBef>
                <a:spcPts val="0"/>
              </a:spcBef>
              <a:spcAft>
                <a:spcPts val="0"/>
              </a:spcAft>
              <a:buClr>
                <a:srgbClr val="0000FF"/>
              </a:buClr>
              <a:buSzPts val="1300"/>
              <a:buChar char="-"/>
            </a:pPr>
            <a:r>
              <a:rPr lang="en" sz="1300">
                <a:solidFill>
                  <a:srgbClr val="0000FF"/>
                </a:solidFill>
              </a:rPr>
              <a:t>ORIG_WEAHTER </a:t>
            </a:r>
            <a:r>
              <a:rPr lang="en" sz="1300">
                <a:solidFill>
                  <a:schemeClr val="dk1"/>
                </a:solidFill>
              </a:rPr>
              <a:t>&amp;</a:t>
            </a:r>
            <a:r>
              <a:rPr lang="en" sz="1300">
                <a:solidFill>
                  <a:srgbClr val="0000FF"/>
                </a:solidFill>
              </a:rPr>
              <a:t> DEST_WEATHER:</a:t>
            </a:r>
            <a:endParaRPr sz="1300">
              <a:solidFill>
                <a:srgbClr val="0000FF"/>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Sunny, Rainy, Snowy, Windy</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nvSpPr>
        <p:spPr>
          <a:xfrm>
            <a:off x="660300" y="1179625"/>
            <a:ext cx="7798200" cy="351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Processed Flight and Weather Data</a:t>
            </a:r>
            <a:r>
              <a:rPr b="1" lang="en" sz="1600">
                <a:solidFill>
                  <a:schemeClr val="dk1"/>
                </a:solidFill>
              </a:rPr>
              <a:t>, 2009-2018: (9 columns)</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000">
              <a:solidFill>
                <a:schemeClr val="dk1"/>
              </a:solidFill>
            </a:endParaRPr>
          </a:p>
        </p:txBody>
      </p:sp>
      <p:sp>
        <p:nvSpPr>
          <p:cNvPr id="187" name="Google Shape;187;p37"/>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Snippet</a:t>
            </a:r>
            <a:endParaRPr sz="3000">
              <a:solidFill>
                <a:srgbClr val="000000"/>
              </a:solidFill>
            </a:endParaRPr>
          </a:p>
        </p:txBody>
      </p:sp>
      <p:graphicFrame>
        <p:nvGraphicFramePr>
          <p:cNvPr id="188" name="Google Shape;188;p37"/>
          <p:cNvGraphicFramePr/>
          <p:nvPr/>
        </p:nvGraphicFramePr>
        <p:xfrm>
          <a:off x="436963" y="1531525"/>
          <a:ext cx="3000000" cy="3000000"/>
        </p:xfrm>
        <a:graphic>
          <a:graphicData uri="http://schemas.openxmlformats.org/drawingml/2006/table">
            <a:tbl>
              <a:tblPr>
                <a:noFill/>
                <a:tableStyleId>{C0882DD4-9BAE-40E4-BC38-ADE1B0DFD6B3}</a:tableStyleId>
              </a:tblPr>
              <a:tblGrid>
                <a:gridCol w="798225"/>
                <a:gridCol w="779900"/>
                <a:gridCol w="908075"/>
                <a:gridCol w="926325"/>
                <a:gridCol w="962975"/>
                <a:gridCol w="975150"/>
                <a:gridCol w="908075"/>
                <a:gridCol w="1060575"/>
                <a:gridCol w="950750"/>
              </a:tblGrid>
              <a:tr h="338975">
                <a:tc>
                  <a:txBody>
                    <a:bodyPr/>
                    <a:lstStyle/>
                    <a:p>
                      <a:pPr indent="0" lvl="0" marL="0" rtl="0" algn="l">
                        <a:spcBef>
                          <a:spcPts val="0"/>
                        </a:spcBef>
                        <a:spcAft>
                          <a:spcPts val="0"/>
                        </a:spcAft>
                        <a:buNone/>
                      </a:pPr>
                      <a:r>
                        <a:rPr b="1" lang="en" sz="700"/>
                        <a:t>ORIG_AREA</a:t>
                      </a:r>
                      <a:endParaRPr b="1" sz="700"/>
                    </a:p>
                  </a:txBody>
                  <a:tcPr marT="91425" marB="91425" marR="91425" marL="91425"/>
                </a:tc>
                <a:tc>
                  <a:txBody>
                    <a:bodyPr/>
                    <a:lstStyle/>
                    <a:p>
                      <a:pPr indent="0" lvl="0" marL="0" rtl="0" algn="l">
                        <a:spcBef>
                          <a:spcPts val="0"/>
                        </a:spcBef>
                        <a:spcAft>
                          <a:spcPts val="0"/>
                        </a:spcAft>
                        <a:buNone/>
                      </a:pPr>
                      <a:r>
                        <a:rPr b="1" lang="en" sz="700"/>
                        <a:t>DEST_AREA</a:t>
                      </a:r>
                      <a:endParaRPr b="1" sz="700"/>
                    </a:p>
                  </a:txBody>
                  <a:tcPr marT="91425" marB="91425" marR="91425" marL="91425"/>
                </a:tc>
                <a:tc>
                  <a:txBody>
                    <a:bodyPr/>
                    <a:lstStyle/>
                    <a:p>
                      <a:pPr indent="0" lvl="0" marL="0" rtl="0" algn="l">
                        <a:spcBef>
                          <a:spcPts val="0"/>
                        </a:spcBef>
                        <a:spcAft>
                          <a:spcPts val="0"/>
                        </a:spcAft>
                        <a:buNone/>
                      </a:pPr>
                      <a:r>
                        <a:rPr b="1" lang="en" sz="700"/>
                        <a:t>ORIG_WEATHER</a:t>
                      </a:r>
                      <a:endParaRPr b="1" sz="700"/>
                    </a:p>
                  </a:txBody>
                  <a:tcPr marT="91425" marB="91425" marR="91425" marL="91425"/>
                </a:tc>
                <a:tc>
                  <a:txBody>
                    <a:bodyPr/>
                    <a:lstStyle/>
                    <a:p>
                      <a:pPr indent="0" lvl="0" marL="0" rtl="0" algn="l">
                        <a:spcBef>
                          <a:spcPts val="0"/>
                        </a:spcBef>
                        <a:spcAft>
                          <a:spcPts val="0"/>
                        </a:spcAft>
                        <a:buNone/>
                      </a:pPr>
                      <a:r>
                        <a:rPr b="1" lang="en" sz="700"/>
                        <a:t>DEST_WEATHER</a:t>
                      </a:r>
                      <a:endParaRPr b="1" sz="700"/>
                    </a:p>
                  </a:txBody>
                  <a:tcPr marT="91425" marB="91425" marR="91425" marL="91425"/>
                </a:tc>
                <a:tc>
                  <a:txBody>
                    <a:bodyPr/>
                    <a:lstStyle/>
                    <a:p>
                      <a:pPr indent="0" lvl="0" marL="0" rtl="0" algn="l">
                        <a:spcBef>
                          <a:spcPts val="0"/>
                        </a:spcBef>
                        <a:spcAft>
                          <a:spcPts val="0"/>
                        </a:spcAft>
                        <a:buNone/>
                      </a:pPr>
                      <a:r>
                        <a:rPr b="1" lang="en" sz="700"/>
                        <a:t>ORIG_SCHEDULE</a:t>
                      </a:r>
                      <a:endParaRPr b="1" sz="700"/>
                    </a:p>
                  </a:txBody>
                  <a:tcPr marT="91425" marB="91425" marR="91425" marL="91425"/>
                </a:tc>
                <a:tc>
                  <a:txBody>
                    <a:bodyPr/>
                    <a:lstStyle/>
                    <a:p>
                      <a:pPr indent="0" lvl="0" marL="0" rtl="0" algn="l">
                        <a:spcBef>
                          <a:spcPts val="0"/>
                        </a:spcBef>
                        <a:spcAft>
                          <a:spcPts val="0"/>
                        </a:spcAft>
                        <a:buNone/>
                      </a:pPr>
                      <a:r>
                        <a:rPr b="1" lang="en" sz="700"/>
                        <a:t>DEST_SCHEDULE</a:t>
                      </a:r>
                      <a:endParaRPr b="1" sz="700"/>
                    </a:p>
                  </a:txBody>
                  <a:tcPr marT="91425" marB="91425" marR="91425" marL="91425"/>
                </a:tc>
                <a:tc>
                  <a:txBody>
                    <a:bodyPr/>
                    <a:lstStyle/>
                    <a:p>
                      <a:pPr indent="0" lvl="0" marL="0" rtl="0" algn="l">
                        <a:spcBef>
                          <a:spcPts val="0"/>
                        </a:spcBef>
                        <a:spcAft>
                          <a:spcPts val="0"/>
                        </a:spcAft>
                        <a:buNone/>
                      </a:pPr>
                      <a:r>
                        <a:rPr b="1" lang="en" sz="700"/>
                        <a:t>CARRIER_TYPE</a:t>
                      </a:r>
                      <a:endParaRPr b="1" sz="700"/>
                    </a:p>
                  </a:txBody>
                  <a:tcPr marT="91425" marB="91425" marR="91425" marL="91425"/>
                </a:tc>
                <a:tc>
                  <a:txBody>
                    <a:bodyPr/>
                    <a:lstStyle/>
                    <a:p>
                      <a:pPr indent="0" lvl="0" marL="0" rtl="0" algn="l">
                        <a:spcBef>
                          <a:spcPts val="0"/>
                        </a:spcBef>
                        <a:spcAft>
                          <a:spcPts val="0"/>
                        </a:spcAft>
                        <a:buNone/>
                      </a:pPr>
                      <a:r>
                        <a:rPr b="1" lang="en" sz="700"/>
                        <a:t>DEP_DELAY_CAT</a:t>
                      </a:r>
                      <a:endParaRPr b="1" sz="700"/>
                    </a:p>
                  </a:txBody>
                  <a:tcPr marT="91425" marB="91425" marR="91425" marL="91425"/>
                </a:tc>
                <a:tc>
                  <a:txBody>
                    <a:bodyPr/>
                    <a:lstStyle/>
                    <a:p>
                      <a:pPr indent="0" lvl="0" marL="0" rtl="0" algn="l">
                        <a:spcBef>
                          <a:spcPts val="0"/>
                        </a:spcBef>
                        <a:spcAft>
                          <a:spcPts val="0"/>
                        </a:spcAft>
                        <a:buNone/>
                      </a:pPr>
                      <a:r>
                        <a:rPr b="1" lang="en" sz="700"/>
                        <a:t>ARR_DELAY_CAT</a:t>
                      </a:r>
                      <a:endParaRPr b="1"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chemeClr val="dk1"/>
                          </a:solidFill>
                        </a:rPr>
                        <a:t>Sunny</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60+min late</a:t>
                      </a:r>
                      <a:endParaRPr sz="700"/>
                    </a:p>
                  </a:txBody>
                  <a:tcPr marT="91425" marB="91425" marR="91425" marL="91425"/>
                </a:tc>
                <a:tc>
                  <a:txBody>
                    <a:bodyPr/>
                    <a:lstStyle/>
                    <a:p>
                      <a:pPr indent="0" lvl="0" marL="0" rtl="0" algn="l">
                        <a:spcBef>
                          <a:spcPts val="0"/>
                        </a:spcBef>
                        <a:spcAft>
                          <a:spcPts val="0"/>
                        </a:spcAft>
                        <a:buNone/>
                      </a:pPr>
                      <a:r>
                        <a:rPr lang="en" sz="700"/>
                        <a:t>30~60min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chemeClr val="dk1"/>
                          </a:solidFill>
                        </a:rPr>
                        <a:t>Rain</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5~15min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MSW</a:t>
                      </a:r>
                      <a:endParaRPr sz="700"/>
                    </a:p>
                  </a:txBody>
                  <a:tcPr marT="91425" marB="91425" marR="91425" marL="91425"/>
                </a:tc>
                <a:tc>
                  <a:txBody>
                    <a:bodyPr/>
                    <a:lstStyle/>
                    <a:p>
                      <a:pPr indent="0" lvl="0" marL="0" rtl="0" algn="l">
                        <a:spcBef>
                          <a:spcPts val="0"/>
                        </a:spcBef>
                        <a:spcAft>
                          <a:spcPts val="0"/>
                        </a:spcAft>
                        <a:buNone/>
                      </a:pPr>
                      <a:r>
                        <a:rPr lang="en" sz="700"/>
                        <a:t>Windy</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chemeClr val="dk1"/>
                          </a:solidFill>
                        </a:rPr>
                        <a:t>Sunny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late</a:t>
                      </a:r>
                      <a:endParaRPr sz="700"/>
                    </a:p>
                  </a:txBody>
                  <a:tcPr marT="91425" marB="91425" marR="91425" marL="91425"/>
                </a:tc>
                <a:tc>
                  <a:txBody>
                    <a:bodyPr/>
                    <a:lstStyle/>
                    <a:p>
                      <a:pPr indent="0" lvl="0" marL="0" rtl="0" algn="l">
                        <a:spcBef>
                          <a:spcPts val="0"/>
                        </a:spcBef>
                        <a:spcAft>
                          <a:spcPts val="0"/>
                        </a:spcAft>
                        <a:buNone/>
                      </a:pPr>
                      <a:r>
                        <a:rPr lang="en" sz="700"/>
                        <a:t>15~30min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Low Cost</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r>
              <a:tr h="338975">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Sunny</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Low Cost</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chemeClr val="dk1"/>
                          </a:solidFill>
                        </a:rPr>
                        <a:t>Snow</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700">
                          <a:solidFill>
                            <a:schemeClr val="dk1"/>
                          </a:solidFill>
                        </a:rPr>
                        <a:t>Sunny</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20875">
                <a:tc>
                  <a:txBody>
                    <a:bodyPr/>
                    <a:lstStyle/>
                    <a:p>
                      <a:pPr indent="0" lvl="0" marL="0" rtl="0" algn="l">
                        <a:spcBef>
                          <a:spcPts val="0"/>
                        </a:spcBef>
                        <a:spcAft>
                          <a:spcPts val="0"/>
                        </a:spcAft>
                        <a:buNone/>
                      </a:pPr>
                      <a:r>
                        <a:rPr lang="en" sz="700"/>
                        <a:t>MNE</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Data Insights &lt;In animation TBD&gt;  </a:t>
            </a:r>
            <a:endParaRPr/>
          </a:p>
        </p:txBody>
      </p:sp>
      <p:pic>
        <p:nvPicPr>
          <p:cNvPr id="194" name="Google Shape;194;p38"/>
          <p:cNvPicPr preferRelativeResize="0"/>
          <p:nvPr/>
        </p:nvPicPr>
        <p:blipFill>
          <a:blip r:embed="rId4">
            <a:alphaModFix/>
          </a:blip>
          <a:stretch>
            <a:fillRect/>
          </a:stretch>
        </p:blipFill>
        <p:spPr>
          <a:xfrm>
            <a:off x="152400" y="1466250"/>
            <a:ext cx="3512974" cy="2441950"/>
          </a:xfrm>
          <a:prstGeom prst="rect">
            <a:avLst/>
          </a:prstGeom>
          <a:noFill/>
          <a:ln>
            <a:noFill/>
          </a:ln>
        </p:spPr>
      </p:pic>
      <p:pic>
        <p:nvPicPr>
          <p:cNvPr id="195" name="Google Shape;195;p38"/>
          <p:cNvPicPr preferRelativeResize="0"/>
          <p:nvPr/>
        </p:nvPicPr>
        <p:blipFill>
          <a:blip r:embed="rId5">
            <a:alphaModFix/>
          </a:blip>
          <a:stretch>
            <a:fillRect/>
          </a:stretch>
        </p:blipFill>
        <p:spPr>
          <a:xfrm>
            <a:off x="3817775" y="1466250"/>
            <a:ext cx="3668525" cy="2374575"/>
          </a:xfrm>
          <a:prstGeom prst="rect">
            <a:avLst/>
          </a:prstGeom>
          <a:noFill/>
          <a:ln>
            <a:noFill/>
          </a:ln>
        </p:spPr>
      </p:pic>
      <p:pic>
        <p:nvPicPr>
          <p:cNvPr id="196" name="Google Shape;196;p38"/>
          <p:cNvPicPr preferRelativeResize="0"/>
          <p:nvPr/>
        </p:nvPicPr>
        <p:blipFill>
          <a:blip r:embed="rId6">
            <a:alphaModFix/>
          </a:blip>
          <a:stretch>
            <a:fillRect/>
          </a:stretch>
        </p:blipFill>
        <p:spPr>
          <a:xfrm>
            <a:off x="892300" y="3993225"/>
            <a:ext cx="7359410" cy="93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Decision Tree Model</a:t>
            </a:r>
            <a:endParaRPr/>
          </a:p>
        </p:txBody>
      </p:sp>
      <p:sp>
        <p:nvSpPr>
          <p:cNvPr id="202" name="Google Shape;202;p39"/>
          <p:cNvSpPr txBox="1"/>
          <p:nvPr/>
        </p:nvSpPr>
        <p:spPr>
          <a:xfrm>
            <a:off x="1177500" y="1377725"/>
            <a:ext cx="6789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Based on categorical data</a:t>
            </a:r>
            <a:endParaRPr/>
          </a:p>
          <a:p>
            <a:pPr indent="-317500" lvl="0" marL="457200" rtl="0" algn="l">
              <a:spcBef>
                <a:spcPts val="0"/>
              </a:spcBef>
              <a:spcAft>
                <a:spcPts val="0"/>
              </a:spcAft>
              <a:buSzPts val="1400"/>
              <a:buChar char="●"/>
            </a:pPr>
            <a:r>
              <a:rPr lang="en"/>
              <a:t>For each tree node, find an attribute to split, and modify the dataset</a:t>
            </a:r>
            <a:endParaRPr/>
          </a:p>
          <a:p>
            <a:pPr indent="-317500" lvl="0" marL="457200" rtl="0" algn="l">
              <a:spcBef>
                <a:spcPts val="0"/>
              </a:spcBef>
              <a:spcAft>
                <a:spcPts val="0"/>
              </a:spcAft>
              <a:buSzPts val="1400"/>
              <a:buChar char="●"/>
            </a:pPr>
            <a:r>
              <a:rPr lang="en"/>
              <a:t>The metric used to find the best split is Entropy</a:t>
            </a:r>
            <a:endParaRPr/>
          </a:p>
          <a:p>
            <a:pPr indent="-317500" lvl="0" marL="457200" rtl="0" algn="l">
              <a:spcBef>
                <a:spcPts val="0"/>
              </a:spcBef>
              <a:spcAft>
                <a:spcPts val="0"/>
              </a:spcAft>
              <a:buSzPts val="1400"/>
              <a:buChar char="●"/>
            </a:pPr>
            <a:r>
              <a:rPr lang="en"/>
              <a:t>With the max depth to be 5 and entropy threshold to be 1.0, the overall accuracy is 42.13%, details as below:</a:t>
            </a:r>
            <a:endParaRPr/>
          </a:p>
        </p:txBody>
      </p:sp>
      <p:graphicFrame>
        <p:nvGraphicFramePr>
          <p:cNvPr id="203" name="Google Shape;203;p39"/>
          <p:cNvGraphicFramePr/>
          <p:nvPr/>
        </p:nvGraphicFramePr>
        <p:xfrm>
          <a:off x="1288588" y="2942375"/>
          <a:ext cx="3000000" cy="3000000"/>
        </p:xfrm>
        <a:graphic>
          <a:graphicData uri="http://schemas.openxmlformats.org/drawingml/2006/table">
            <a:tbl>
              <a:tblPr>
                <a:noFill/>
                <a:tableStyleId>{0AF38902-82FE-4EEF-9826-022FFF8B02EE}</a:tableStyleId>
              </a:tblPr>
              <a:tblGrid>
                <a:gridCol w="742475"/>
                <a:gridCol w="493525"/>
                <a:gridCol w="729450"/>
                <a:gridCol w="733600"/>
                <a:gridCol w="581075"/>
                <a:gridCol w="608375"/>
                <a:gridCol w="599425"/>
                <a:gridCol w="574975"/>
                <a:gridCol w="767250"/>
                <a:gridCol w="736650"/>
              </a:tblGrid>
              <a:tr h="238650">
                <a:tc>
                  <a:txBody>
                    <a:bodyPr/>
                    <a:lstStyle/>
                    <a:p>
                      <a:pPr indent="0" lvl="0" marL="0" rtl="0" algn="ctr">
                        <a:lnSpc>
                          <a:spcPct val="115000"/>
                        </a:lnSpc>
                        <a:spcBef>
                          <a:spcPts val="0"/>
                        </a:spcBef>
                        <a:spcAft>
                          <a:spcPts val="0"/>
                        </a:spcAft>
                        <a:buNone/>
                      </a:pPr>
                      <a:r>
                        <a:rPr lang="en" sz="1200"/>
                        <a:t>arr_delay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&lt;-60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[-59, -30]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[-29, -10]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[-9, -2]</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[-1, 2]</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[3, 10]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[11, 30]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[31, 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&gt;60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238650">
                <a:tc>
                  <a:txBody>
                    <a:bodyPr/>
                    <a:lstStyle/>
                    <a:p>
                      <a:pPr indent="0" lvl="0" marL="0" rtl="0" algn="ctr">
                        <a:lnSpc>
                          <a:spcPct val="115000"/>
                        </a:lnSpc>
                        <a:spcBef>
                          <a:spcPts val="0"/>
                        </a:spcBef>
                        <a:spcAft>
                          <a:spcPts val="0"/>
                        </a:spcAft>
                        <a:buNone/>
                      </a:pPr>
                      <a:r>
                        <a:rPr lang="en" sz="1200"/>
                        <a:t>TP + FN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665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101945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875369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1528655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1407082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545335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370960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294037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300556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8650">
                <a:tc>
                  <a:txBody>
                    <a:bodyPr/>
                    <a:lstStyle/>
                    <a:p>
                      <a:pPr indent="0" lvl="0" marL="0" rtl="0" algn="ctr">
                        <a:lnSpc>
                          <a:spcPct val="115000"/>
                        </a:lnSpc>
                        <a:spcBef>
                          <a:spcPts val="0"/>
                        </a:spcBef>
                        <a:spcAft>
                          <a:spcPts val="0"/>
                        </a:spcAft>
                        <a:buNone/>
                      </a:pPr>
                      <a:r>
                        <a:rPr lang="en" sz="1200"/>
                        <a:t>TP + FP</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646857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2686093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1161053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30216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315278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286301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298423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0725">
                <a:tc>
                  <a:txBody>
                    <a:bodyPr/>
                    <a:lstStyle/>
                    <a:p>
                      <a:pPr indent="0" lvl="0" marL="0" rtl="0" algn="ctr">
                        <a:lnSpc>
                          <a:spcPct val="115000"/>
                        </a:lnSpc>
                        <a:spcBef>
                          <a:spcPts val="0"/>
                        </a:spcBef>
                        <a:spcAft>
                          <a:spcPts val="0"/>
                        </a:spcAft>
                        <a:buNone/>
                      </a:pPr>
                      <a:r>
                        <a:rPr lang="en" sz="1200"/>
                        <a:t>TP</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233746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1020333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469821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10803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124852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166697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258695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8650">
                <a:tc>
                  <a:txBody>
                    <a:bodyPr/>
                    <a:lstStyle/>
                    <a:p>
                      <a:pPr indent="0" lvl="0" marL="0" rtl="0" algn="ctr">
                        <a:lnSpc>
                          <a:spcPct val="115000"/>
                        </a:lnSpc>
                        <a:spcBef>
                          <a:spcPts val="0"/>
                        </a:spcBef>
                        <a:spcAft>
                          <a:spcPts val="0"/>
                        </a:spcAft>
                        <a:buNone/>
                      </a:pPr>
                      <a:r>
                        <a:rPr lang="en" sz="1200"/>
                        <a:t>Precision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0.556</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0.487</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0.361</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0.380</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0.405</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0.358</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0.396</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0.582</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0.867</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650">
                <a:tc>
                  <a:txBody>
                    <a:bodyPr/>
                    <a:lstStyle/>
                    <a:p>
                      <a:pPr indent="0" lvl="0" marL="0" rtl="0" algn="ctr">
                        <a:lnSpc>
                          <a:spcPct val="115000"/>
                        </a:lnSpc>
                        <a:spcBef>
                          <a:spcPts val="0"/>
                        </a:spcBef>
                        <a:spcAft>
                          <a:spcPts val="0"/>
                        </a:spcAft>
                        <a:buNone/>
                      </a:pPr>
                      <a:r>
                        <a:rPr lang="en" sz="1200"/>
                        <a:t>recall</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0.008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0.020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0.337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650">
                <a:tc>
                  <a:txBody>
                    <a:bodyPr/>
                    <a:lstStyle/>
                    <a:p>
                      <a:pPr indent="0" lvl="0" marL="0" rtl="0" algn="ctr">
                        <a:lnSpc>
                          <a:spcPct val="115000"/>
                        </a:lnSpc>
                        <a:spcBef>
                          <a:spcPts val="0"/>
                        </a:spcBef>
                        <a:spcAft>
                          <a:spcPts val="0"/>
                        </a:spcAft>
                        <a:buNone/>
                      </a:pPr>
                      <a:r>
                        <a:rPr lang="en" sz="1200"/>
                        <a:t>F1 score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0.015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0.307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0.574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Technical Approach</a:t>
            </a:r>
            <a:endParaRPr/>
          </a:p>
        </p:txBody>
      </p:sp>
      <p:sp>
        <p:nvSpPr>
          <p:cNvPr id="209" name="Google Shape;209;p40"/>
          <p:cNvSpPr txBox="1"/>
          <p:nvPr/>
        </p:nvSpPr>
        <p:spPr>
          <a:xfrm>
            <a:off x="457200" y="1264500"/>
            <a:ext cx="44262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buildTree using MapReduce</a:t>
            </a:r>
            <a:endParaRPr sz="1200"/>
          </a:p>
          <a:p>
            <a:pPr indent="-304800" lvl="1" marL="914400" rtl="0" algn="l">
              <a:spcBef>
                <a:spcPts val="0"/>
              </a:spcBef>
              <a:spcAft>
                <a:spcPts val="0"/>
              </a:spcAft>
              <a:buSzPts val="1200"/>
              <a:buChar char="○"/>
            </a:pPr>
            <a:r>
              <a:rPr lang="en" sz="1200"/>
              <a:t>Implement a Breadth First Search to build the Decision Tree.</a:t>
            </a:r>
            <a:endParaRPr sz="1200"/>
          </a:p>
          <a:p>
            <a:pPr indent="-304800" lvl="1" marL="914400" rtl="0" algn="l">
              <a:spcBef>
                <a:spcPts val="0"/>
              </a:spcBef>
              <a:spcAft>
                <a:spcPts val="0"/>
              </a:spcAft>
              <a:buSzPts val="1200"/>
              <a:buChar char="○"/>
            </a:pPr>
            <a:r>
              <a:rPr lang="en" sz="1200"/>
              <a:t>Leverage MapReduce to compute the Entropy and Information Gain, so as to find the best split.</a:t>
            </a:r>
            <a:endParaRPr sz="1200"/>
          </a:p>
          <a:p>
            <a:pPr indent="-304800" lvl="0" marL="457200" rtl="0" algn="l">
              <a:spcBef>
                <a:spcPts val="0"/>
              </a:spcBef>
              <a:spcAft>
                <a:spcPts val="0"/>
              </a:spcAft>
              <a:buSzPts val="1200"/>
              <a:buChar char="●"/>
            </a:pPr>
            <a:r>
              <a:rPr lang="en" sz="1200"/>
              <a:t>buildTree in Memory</a:t>
            </a:r>
            <a:endParaRPr sz="1200"/>
          </a:p>
          <a:p>
            <a:pPr indent="-304800" lvl="1" marL="914400" rtl="0" algn="l">
              <a:spcBef>
                <a:spcPts val="0"/>
              </a:spcBef>
              <a:spcAft>
                <a:spcPts val="0"/>
              </a:spcAft>
              <a:buSzPts val="1200"/>
              <a:buChar char="○"/>
            </a:pPr>
            <a:r>
              <a:rPr lang="en" sz="1200"/>
              <a:t>Implement a Depth First Search to construct the Decision Tree in memory when the data size is small enough after several splits.</a:t>
            </a:r>
            <a:endParaRPr sz="1200"/>
          </a:p>
          <a:p>
            <a:pPr indent="-304800" lvl="0" marL="457200" rtl="0" algn="l">
              <a:spcBef>
                <a:spcPts val="0"/>
              </a:spcBef>
              <a:spcAft>
                <a:spcPts val="0"/>
              </a:spcAft>
              <a:buSzPts val="1200"/>
              <a:buChar char="●"/>
            </a:pPr>
            <a:r>
              <a:rPr lang="en" sz="1200"/>
              <a:t>Training - When to stop?</a:t>
            </a:r>
            <a:endParaRPr sz="1200"/>
          </a:p>
          <a:p>
            <a:pPr indent="-304800" lvl="1" marL="914400" rtl="0" algn="l">
              <a:spcBef>
                <a:spcPts val="0"/>
              </a:spcBef>
              <a:spcAft>
                <a:spcPts val="0"/>
              </a:spcAft>
              <a:buSzPts val="1200"/>
              <a:buChar char="○"/>
            </a:pPr>
            <a:r>
              <a:rPr lang="en" sz="1200"/>
              <a:t>Number of data points is small enough</a:t>
            </a:r>
            <a:endParaRPr sz="1200"/>
          </a:p>
          <a:p>
            <a:pPr indent="-304800" lvl="1" marL="914400" rtl="0" algn="l">
              <a:spcBef>
                <a:spcPts val="0"/>
              </a:spcBef>
              <a:spcAft>
                <a:spcPts val="0"/>
              </a:spcAft>
              <a:buSzPts val="1200"/>
              <a:buChar char="○"/>
            </a:pPr>
            <a:r>
              <a:rPr lang="en" sz="1200"/>
              <a:t>Entropy is small enough</a:t>
            </a:r>
            <a:endParaRPr sz="1200"/>
          </a:p>
          <a:p>
            <a:pPr indent="-304800" lvl="1" marL="914400" rtl="0" algn="l">
              <a:spcBef>
                <a:spcPts val="0"/>
              </a:spcBef>
              <a:spcAft>
                <a:spcPts val="0"/>
              </a:spcAft>
              <a:buSzPts val="1200"/>
              <a:buChar char="○"/>
            </a:pPr>
            <a:r>
              <a:rPr lang="en" sz="1200"/>
              <a:t>Reach the max level of the tree</a:t>
            </a:r>
            <a:endParaRPr sz="1200"/>
          </a:p>
          <a:p>
            <a:pPr indent="-304800" lvl="1" marL="914400" rtl="0" algn="l">
              <a:spcBef>
                <a:spcPts val="0"/>
              </a:spcBef>
              <a:spcAft>
                <a:spcPts val="0"/>
              </a:spcAft>
              <a:buSzPts val="1200"/>
              <a:buChar char="○"/>
            </a:pPr>
            <a:r>
              <a:rPr lang="en" sz="1200"/>
              <a:t>The training process takes about 30 min to complete, our model training process about 26 </a:t>
            </a:r>
            <a:r>
              <a:rPr lang="en" sz="1200"/>
              <a:t>thousands</a:t>
            </a:r>
            <a:r>
              <a:rPr lang="en" sz="1200"/>
              <a:t> of records per second.</a:t>
            </a:r>
            <a:endParaRPr sz="1200"/>
          </a:p>
          <a:p>
            <a:pPr indent="-304800" lvl="0" marL="457200" rtl="0" algn="l">
              <a:spcBef>
                <a:spcPts val="0"/>
              </a:spcBef>
              <a:spcAft>
                <a:spcPts val="0"/>
              </a:spcAft>
              <a:buSzPts val="1200"/>
              <a:buChar char="●"/>
            </a:pPr>
            <a:r>
              <a:rPr lang="en" sz="1200"/>
              <a:t>Prediction?</a:t>
            </a:r>
            <a:endParaRPr sz="1200"/>
          </a:p>
          <a:p>
            <a:pPr indent="-304800" lvl="1" marL="914400" rtl="0" algn="l">
              <a:spcBef>
                <a:spcPts val="0"/>
              </a:spcBef>
              <a:spcAft>
                <a:spcPts val="0"/>
              </a:spcAft>
              <a:buSzPts val="1200"/>
              <a:buChar char="○"/>
            </a:pPr>
            <a:r>
              <a:rPr lang="en" sz="1200"/>
              <a:t>Take the mode of the dataset w.r.t the corresponding leaf node as the </a:t>
            </a:r>
            <a:r>
              <a:rPr lang="en" sz="1200"/>
              <a:t>prediction</a:t>
            </a:r>
            <a:r>
              <a:rPr lang="en" sz="1200"/>
              <a:t>.</a:t>
            </a:r>
            <a:endParaRPr sz="1200"/>
          </a:p>
        </p:txBody>
      </p:sp>
      <p:pic>
        <p:nvPicPr>
          <p:cNvPr id="210" name="Google Shape;210;p40"/>
          <p:cNvPicPr preferRelativeResize="0"/>
          <p:nvPr/>
        </p:nvPicPr>
        <p:blipFill>
          <a:blip r:embed="rId3">
            <a:alphaModFix/>
          </a:blip>
          <a:stretch>
            <a:fillRect/>
          </a:stretch>
        </p:blipFill>
        <p:spPr>
          <a:xfrm>
            <a:off x="7247575" y="1131600"/>
            <a:ext cx="1842473" cy="3524849"/>
          </a:xfrm>
          <a:prstGeom prst="rect">
            <a:avLst/>
          </a:prstGeom>
          <a:noFill/>
          <a:ln>
            <a:noFill/>
          </a:ln>
        </p:spPr>
      </p:pic>
      <p:pic>
        <p:nvPicPr>
          <p:cNvPr id="211" name="Google Shape;211;p40"/>
          <p:cNvPicPr preferRelativeResize="0"/>
          <p:nvPr/>
        </p:nvPicPr>
        <p:blipFill>
          <a:blip r:embed="rId4">
            <a:alphaModFix/>
          </a:blip>
          <a:stretch>
            <a:fillRect/>
          </a:stretch>
        </p:blipFill>
        <p:spPr>
          <a:xfrm>
            <a:off x="5074050" y="1264500"/>
            <a:ext cx="2059375" cy="34648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ANN model </a:t>
            </a:r>
            <a:endParaRPr/>
          </a:p>
        </p:txBody>
      </p:sp>
      <p:sp>
        <p:nvSpPr>
          <p:cNvPr id="217" name="Google Shape;217;p41"/>
          <p:cNvSpPr txBox="1"/>
          <p:nvPr/>
        </p:nvSpPr>
        <p:spPr>
          <a:xfrm>
            <a:off x="244925" y="1232000"/>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Build an ANN with 4 hidden layers and one output layer</a:t>
            </a:r>
            <a:endParaRPr/>
          </a:p>
        </p:txBody>
      </p:sp>
      <p:pic>
        <p:nvPicPr>
          <p:cNvPr id="218" name="Google Shape;218;p41"/>
          <p:cNvPicPr preferRelativeResize="0"/>
          <p:nvPr/>
        </p:nvPicPr>
        <p:blipFill>
          <a:blip r:embed="rId3">
            <a:alphaModFix/>
          </a:blip>
          <a:stretch>
            <a:fillRect/>
          </a:stretch>
        </p:blipFill>
        <p:spPr>
          <a:xfrm>
            <a:off x="5498225" y="1901725"/>
            <a:ext cx="3353531" cy="2979576"/>
          </a:xfrm>
          <a:prstGeom prst="rect">
            <a:avLst/>
          </a:prstGeom>
          <a:noFill/>
          <a:ln>
            <a:noFill/>
          </a:ln>
        </p:spPr>
      </p:pic>
      <p:sp>
        <p:nvSpPr>
          <p:cNvPr id="219" name="Google Shape;219;p41"/>
          <p:cNvSpPr txBox="1"/>
          <p:nvPr/>
        </p:nvSpPr>
        <p:spPr>
          <a:xfrm>
            <a:off x="244925" y="1556000"/>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Optimizer- ADAM, Loss Function- Categorical Cross Entropy</a:t>
            </a:r>
            <a:endParaRPr/>
          </a:p>
        </p:txBody>
      </p:sp>
      <p:sp>
        <p:nvSpPr>
          <p:cNvPr id="220" name="Google Shape;220;p41"/>
          <p:cNvSpPr txBox="1"/>
          <p:nvPr/>
        </p:nvSpPr>
        <p:spPr>
          <a:xfrm>
            <a:off x="244925" y="1829575"/>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Activation- Softmax</a:t>
            </a:r>
            <a:endParaRPr/>
          </a:p>
        </p:txBody>
      </p:sp>
      <p:pic>
        <p:nvPicPr>
          <p:cNvPr id="221" name="Google Shape;221;p41"/>
          <p:cNvPicPr preferRelativeResize="0"/>
          <p:nvPr/>
        </p:nvPicPr>
        <p:blipFill>
          <a:blip r:embed="rId4">
            <a:alphaModFix/>
          </a:blip>
          <a:stretch>
            <a:fillRect/>
          </a:stretch>
        </p:blipFill>
        <p:spPr>
          <a:xfrm>
            <a:off x="457200" y="2915575"/>
            <a:ext cx="4537224" cy="2132999"/>
          </a:xfrm>
          <a:prstGeom prst="rect">
            <a:avLst/>
          </a:prstGeom>
          <a:noFill/>
          <a:ln>
            <a:noFill/>
          </a:ln>
        </p:spPr>
      </p:pic>
      <p:sp>
        <p:nvSpPr>
          <p:cNvPr id="222" name="Google Shape;222;p41"/>
          <p:cNvSpPr txBox="1"/>
          <p:nvPr/>
        </p:nvSpPr>
        <p:spPr>
          <a:xfrm>
            <a:off x="1458875" y="2515375"/>
            <a:ext cx="26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Network Architecture</a:t>
            </a:r>
            <a:endParaRPr/>
          </a:p>
        </p:txBody>
      </p:sp>
      <p:sp>
        <p:nvSpPr>
          <p:cNvPr id="223" name="Google Shape;223;p41"/>
          <p:cNvSpPr txBox="1"/>
          <p:nvPr/>
        </p:nvSpPr>
        <p:spPr>
          <a:xfrm>
            <a:off x="5827838" y="1407688"/>
            <a:ext cx="269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Results</a:t>
            </a:r>
            <a:endParaRPr/>
          </a:p>
        </p:txBody>
      </p:sp>
      <p:sp>
        <p:nvSpPr>
          <p:cNvPr id="224" name="Google Shape;224;p41"/>
          <p:cNvSpPr txBox="1"/>
          <p:nvPr/>
        </p:nvSpPr>
        <p:spPr>
          <a:xfrm>
            <a:off x="244925" y="2161638"/>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Hyperparameters</a:t>
            </a:r>
            <a:r>
              <a:rPr lang="en"/>
              <a:t>- Learning Rate, Dropout tweaking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Experiments</a:t>
            </a:r>
            <a:endParaRPr/>
          </a:p>
        </p:txBody>
      </p:sp>
      <p:sp>
        <p:nvSpPr>
          <p:cNvPr id="230" name="Google Shape;230;p42"/>
          <p:cNvSpPr txBox="1"/>
          <p:nvPr/>
        </p:nvSpPr>
        <p:spPr>
          <a:xfrm>
            <a:off x="607000" y="1512175"/>
            <a:ext cx="7986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Tried the following: </a:t>
            </a:r>
            <a:endParaRPr b="1"/>
          </a:p>
          <a:p>
            <a:pPr indent="-317500" lvl="0" marL="457200" rtl="0" algn="l">
              <a:spcBef>
                <a:spcPts val="0"/>
              </a:spcBef>
              <a:spcAft>
                <a:spcPts val="0"/>
              </a:spcAft>
              <a:buSzPts val="1400"/>
              <a:buChar char="-"/>
            </a:pPr>
            <a:r>
              <a:rPr lang="en"/>
              <a:t>Regression models (Linear, Boosted Linear, Decision Tree Regressor)</a:t>
            </a:r>
            <a:endParaRPr/>
          </a:p>
          <a:p>
            <a:pPr indent="-317500" lvl="0" marL="457200" rtl="0" algn="l">
              <a:spcBef>
                <a:spcPts val="0"/>
              </a:spcBef>
              <a:spcAft>
                <a:spcPts val="0"/>
              </a:spcAft>
              <a:buSzPts val="1400"/>
              <a:buChar char="-"/>
            </a:pPr>
            <a:r>
              <a:rPr lang="en"/>
              <a:t>Tried different features and data cleaning techniques</a:t>
            </a:r>
            <a:endParaRPr/>
          </a:p>
          <a:p>
            <a:pPr indent="-317500" lvl="0" marL="457200" rtl="0" algn="l">
              <a:spcBef>
                <a:spcPts val="0"/>
              </a:spcBef>
              <a:spcAft>
                <a:spcPts val="0"/>
              </a:spcAft>
              <a:buSzPts val="1400"/>
              <a:buChar char="-"/>
            </a:pPr>
            <a:r>
              <a:rPr lang="en"/>
              <a:t>Different architectures of ANN</a:t>
            </a:r>
            <a:endParaRPr/>
          </a:p>
        </p:txBody>
      </p:sp>
      <p:graphicFrame>
        <p:nvGraphicFramePr>
          <p:cNvPr id="231" name="Google Shape;231;p42"/>
          <p:cNvGraphicFramePr/>
          <p:nvPr/>
        </p:nvGraphicFramePr>
        <p:xfrm>
          <a:off x="814050" y="2757200"/>
          <a:ext cx="3000000" cy="3000000"/>
        </p:xfrm>
        <a:graphic>
          <a:graphicData uri="http://schemas.openxmlformats.org/drawingml/2006/table">
            <a:tbl>
              <a:tblPr>
                <a:noFill/>
                <a:tableStyleId>{C0882DD4-9BAE-40E4-BC38-ADE1B0DFD6B3}</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Model</a:t>
                      </a:r>
                      <a:endParaRPr b="1"/>
                    </a:p>
                  </a:txBody>
                  <a:tcPr marT="91425" marB="91425" marR="91425" marL="91425"/>
                </a:tc>
                <a:tc>
                  <a:txBody>
                    <a:bodyPr/>
                    <a:lstStyle/>
                    <a:p>
                      <a:pPr indent="0" lvl="0" marL="0" rtl="0" algn="l">
                        <a:lnSpc>
                          <a:spcPct val="115000"/>
                        </a:lnSpc>
                        <a:spcBef>
                          <a:spcPts val="0"/>
                        </a:spcBef>
                        <a:spcAft>
                          <a:spcPts val="0"/>
                        </a:spcAft>
                        <a:buNone/>
                      </a:pPr>
                      <a:r>
                        <a:rPr b="1" lang="en"/>
                        <a:t>MAE</a:t>
                      </a:r>
                      <a:endParaRPr b="1"/>
                    </a:p>
                  </a:txBody>
                  <a:tcPr marT="91425" marB="91425" marR="91425" marL="91425">
                    <a:solidFill>
                      <a:srgbClr val="B6D7A8"/>
                    </a:solidFill>
                  </a:tcPr>
                </a:tc>
                <a:tc>
                  <a:txBody>
                    <a:bodyPr/>
                    <a:lstStyle/>
                    <a:p>
                      <a:pPr indent="0" lvl="0" marL="0" rtl="0" algn="ctr">
                        <a:spcBef>
                          <a:spcPts val="0"/>
                        </a:spcBef>
                        <a:spcAft>
                          <a:spcPts val="0"/>
                        </a:spcAft>
                        <a:buNone/>
                      </a:pPr>
                      <a:r>
                        <a:rPr b="1" lang="en"/>
                        <a:t>MSE</a:t>
                      </a:r>
                      <a:endParaRPr b="1"/>
                    </a:p>
                  </a:txBody>
                  <a:tcPr marT="91425" marB="91425" marR="91425" marL="91425">
                    <a:solidFill>
                      <a:srgbClr val="B6D7A8"/>
                    </a:solidFill>
                  </a:tcPr>
                </a:tc>
                <a:tc>
                  <a:txBody>
                    <a:bodyPr/>
                    <a:lstStyle/>
                    <a:p>
                      <a:pPr indent="0" lvl="0" marL="0" rtl="0" algn="ctr">
                        <a:spcBef>
                          <a:spcPts val="0"/>
                        </a:spcBef>
                        <a:spcAft>
                          <a:spcPts val="0"/>
                        </a:spcAft>
                        <a:buNone/>
                      </a:pPr>
                      <a:r>
                        <a:rPr b="1" lang="en"/>
                        <a:t>MAE</a:t>
                      </a:r>
                      <a:endParaRPr b="1"/>
                    </a:p>
                  </a:txBody>
                  <a:tcPr marT="91425" marB="91425" marR="91425" marL="91425">
                    <a:solidFill>
                      <a:srgbClr val="9FC5E8"/>
                    </a:solidFill>
                  </a:tcPr>
                </a:tc>
                <a:tc>
                  <a:txBody>
                    <a:bodyPr/>
                    <a:lstStyle/>
                    <a:p>
                      <a:pPr indent="0" lvl="0" marL="0" rtl="0" algn="ctr">
                        <a:spcBef>
                          <a:spcPts val="0"/>
                        </a:spcBef>
                        <a:spcAft>
                          <a:spcPts val="0"/>
                        </a:spcAft>
                        <a:buNone/>
                      </a:pPr>
                      <a:r>
                        <a:rPr b="1" lang="en"/>
                        <a:t>MSE</a:t>
                      </a:r>
                      <a:endParaRPr b="1"/>
                    </a:p>
                  </a:txBody>
                  <a:tcPr marT="91425" marB="91425" marR="91425" marL="91425">
                    <a:solidFill>
                      <a:srgbClr val="9FC5E8"/>
                    </a:solidFill>
                  </a:tcPr>
                </a:tc>
              </a:tr>
              <a:tr h="381000">
                <a:tc>
                  <a:txBody>
                    <a:bodyPr/>
                    <a:lstStyle/>
                    <a:p>
                      <a:pPr indent="0" lvl="0" marL="0" rtl="0" algn="ctr">
                        <a:spcBef>
                          <a:spcPts val="0"/>
                        </a:spcBef>
                        <a:spcAft>
                          <a:spcPts val="0"/>
                        </a:spcAft>
                        <a:buNone/>
                      </a:pPr>
                      <a:r>
                        <a:rPr lang="en"/>
                        <a:t>AdaBoost</a:t>
                      </a:r>
                      <a:endParaRPr/>
                    </a:p>
                  </a:txBody>
                  <a:tcPr marT="91425" marB="91425" marR="91425" marL="91425"/>
                </a:tc>
                <a:tc>
                  <a:txBody>
                    <a:bodyPr/>
                    <a:lstStyle/>
                    <a:p>
                      <a:pPr indent="0" lvl="0" marL="0" rtl="0" algn="ctr">
                        <a:spcBef>
                          <a:spcPts val="0"/>
                        </a:spcBef>
                        <a:spcAft>
                          <a:spcPts val="0"/>
                        </a:spcAft>
                        <a:buNone/>
                      </a:pPr>
                      <a:r>
                        <a:rPr lang="en"/>
                        <a:t>27.40</a:t>
                      </a:r>
                      <a:endParaRPr/>
                    </a:p>
                  </a:txBody>
                  <a:tcPr marT="91425" marB="91425" marR="91425" marL="91425"/>
                </a:tc>
                <a:tc>
                  <a:txBody>
                    <a:bodyPr/>
                    <a:lstStyle/>
                    <a:p>
                      <a:pPr indent="0" lvl="0" marL="0" rtl="0" algn="ctr">
                        <a:spcBef>
                          <a:spcPts val="0"/>
                        </a:spcBef>
                        <a:spcAft>
                          <a:spcPts val="0"/>
                        </a:spcAft>
                        <a:buNone/>
                      </a:pPr>
                      <a:r>
                        <a:rPr lang="en"/>
                        <a:t>2146.87</a:t>
                      </a:r>
                      <a:endParaRPr/>
                    </a:p>
                  </a:txBody>
                  <a:tcPr marT="91425" marB="91425" marR="91425" marL="91425"/>
                </a:tc>
                <a:tc>
                  <a:txBody>
                    <a:bodyPr/>
                    <a:lstStyle/>
                    <a:p>
                      <a:pPr indent="0" lvl="0" marL="0" rtl="0" algn="ctr">
                        <a:spcBef>
                          <a:spcPts val="0"/>
                        </a:spcBef>
                        <a:spcAft>
                          <a:spcPts val="0"/>
                        </a:spcAft>
                        <a:buNone/>
                      </a:pPr>
                      <a:r>
                        <a:rPr lang="en"/>
                        <a:t>11.009</a:t>
                      </a:r>
                      <a:endParaRPr/>
                    </a:p>
                  </a:txBody>
                  <a:tcPr marT="91425" marB="91425" marR="91425" marL="91425"/>
                </a:tc>
                <a:tc>
                  <a:txBody>
                    <a:bodyPr/>
                    <a:lstStyle/>
                    <a:p>
                      <a:pPr indent="0" lvl="0" marL="0" rtl="0" algn="ctr">
                        <a:spcBef>
                          <a:spcPts val="0"/>
                        </a:spcBef>
                        <a:spcAft>
                          <a:spcPts val="0"/>
                        </a:spcAft>
                        <a:buNone/>
                      </a:pPr>
                      <a:r>
                        <a:rPr lang="en"/>
                        <a:t>242.58</a:t>
                      </a:r>
                      <a:endParaRPr/>
                    </a:p>
                  </a:txBody>
                  <a:tcPr marT="91425" marB="91425" marR="91425" marL="91425"/>
                </a:tc>
              </a:tr>
              <a:tr h="381000">
                <a:tc>
                  <a:txBody>
                    <a:bodyPr/>
                    <a:lstStyle/>
                    <a:p>
                      <a:pPr indent="0" lvl="0" marL="0" rtl="0" algn="ctr">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6.41</a:t>
                      </a:r>
                      <a:endParaRPr/>
                    </a:p>
                  </a:txBody>
                  <a:tcPr marT="91425" marB="91425" marR="91425" marL="91425"/>
                </a:tc>
                <a:tc>
                  <a:txBody>
                    <a:bodyPr/>
                    <a:lstStyle/>
                    <a:p>
                      <a:pPr indent="0" lvl="0" marL="0" rtl="0" algn="ctr">
                        <a:spcBef>
                          <a:spcPts val="0"/>
                        </a:spcBef>
                        <a:spcAft>
                          <a:spcPts val="0"/>
                        </a:spcAft>
                        <a:buNone/>
                      </a:pPr>
                      <a:r>
                        <a:rPr lang="en"/>
                        <a:t>88.729</a:t>
                      </a:r>
                      <a:endParaRPr/>
                    </a:p>
                  </a:txBody>
                  <a:tcPr marT="91425" marB="91425" marR="91425" marL="91425"/>
                </a:tc>
                <a:tc>
                  <a:txBody>
                    <a:bodyPr/>
                    <a:lstStyle/>
                    <a:p>
                      <a:pPr indent="0" lvl="0" marL="0" rtl="0" algn="ctr">
                        <a:spcBef>
                          <a:spcPts val="0"/>
                        </a:spcBef>
                        <a:spcAft>
                          <a:spcPts val="0"/>
                        </a:spcAft>
                        <a:buNone/>
                      </a:pPr>
                      <a:r>
                        <a:rPr lang="en"/>
                        <a:t>6.17</a:t>
                      </a:r>
                      <a:endParaRPr/>
                    </a:p>
                  </a:txBody>
                  <a:tcPr marT="91425" marB="91425" marR="91425" marL="91425"/>
                </a:tc>
                <a:tc>
                  <a:txBody>
                    <a:bodyPr/>
                    <a:lstStyle/>
                    <a:p>
                      <a:pPr indent="0" lvl="0" marL="0" rtl="0" algn="ctr">
                        <a:spcBef>
                          <a:spcPts val="0"/>
                        </a:spcBef>
                        <a:spcAft>
                          <a:spcPts val="0"/>
                        </a:spcAft>
                        <a:buNone/>
                      </a:pPr>
                      <a:r>
                        <a:rPr lang="en"/>
                        <a:t>71.53</a:t>
                      </a:r>
                      <a:endParaRPr/>
                    </a:p>
                  </a:txBody>
                  <a:tcPr marT="91425" marB="91425" marR="91425" marL="91425"/>
                </a:tc>
              </a:tr>
              <a:tr h="381000">
                <a:tc>
                  <a:txBody>
                    <a:bodyPr/>
                    <a:lstStyle/>
                    <a:p>
                      <a:pPr indent="0" lvl="0" marL="0" rtl="0" algn="ctr">
                        <a:spcBef>
                          <a:spcPts val="0"/>
                        </a:spcBef>
                        <a:spcAft>
                          <a:spcPts val="0"/>
                        </a:spcAft>
                        <a:buNone/>
                      </a:pPr>
                      <a:r>
                        <a:rPr lang="en"/>
                        <a:t>Decision Tree Regressor</a:t>
                      </a:r>
                      <a:endParaRPr/>
                    </a:p>
                  </a:txBody>
                  <a:tcPr marT="91425" marB="91425" marR="91425" marL="91425"/>
                </a:tc>
                <a:tc>
                  <a:txBody>
                    <a:bodyPr/>
                    <a:lstStyle/>
                    <a:p>
                      <a:pPr indent="0" lvl="0" marL="0" rtl="0" algn="ctr">
                        <a:spcBef>
                          <a:spcPts val="0"/>
                        </a:spcBef>
                        <a:spcAft>
                          <a:spcPts val="0"/>
                        </a:spcAft>
                        <a:buNone/>
                      </a:pPr>
                      <a:r>
                        <a:rPr lang="en"/>
                        <a:t>5.006</a:t>
                      </a:r>
                      <a:endParaRPr/>
                    </a:p>
                  </a:txBody>
                  <a:tcPr marT="91425" marB="91425" marR="91425" marL="91425"/>
                </a:tc>
                <a:tc>
                  <a:txBody>
                    <a:bodyPr/>
                    <a:lstStyle/>
                    <a:p>
                      <a:pPr indent="0" lvl="0" marL="0" rtl="0" algn="ctr">
                        <a:spcBef>
                          <a:spcPts val="0"/>
                        </a:spcBef>
                        <a:spcAft>
                          <a:spcPts val="0"/>
                        </a:spcAft>
                        <a:buNone/>
                      </a:pPr>
                      <a:r>
                        <a:rPr lang="en"/>
                        <a:t>83.16</a:t>
                      </a:r>
                      <a:endParaRPr/>
                    </a:p>
                  </a:txBody>
                  <a:tcPr marT="91425" marB="91425" marR="91425" marL="91425"/>
                </a:tc>
                <a:tc>
                  <a:txBody>
                    <a:bodyPr/>
                    <a:lstStyle/>
                    <a:p>
                      <a:pPr indent="0" lvl="0" marL="0" rtl="0" algn="ctr">
                        <a:spcBef>
                          <a:spcPts val="0"/>
                        </a:spcBef>
                        <a:spcAft>
                          <a:spcPts val="0"/>
                        </a:spcAft>
                        <a:buNone/>
                      </a:pPr>
                      <a:r>
                        <a:rPr lang="en"/>
                        <a:t>4.816</a:t>
                      </a:r>
                      <a:endParaRPr/>
                    </a:p>
                  </a:txBody>
                  <a:tcPr marT="91425" marB="91425" marR="91425" marL="91425"/>
                </a:tc>
                <a:tc>
                  <a:txBody>
                    <a:bodyPr/>
                    <a:lstStyle/>
                    <a:p>
                      <a:pPr indent="0" lvl="0" marL="0" rtl="0" algn="ctr">
                        <a:spcBef>
                          <a:spcPts val="0"/>
                        </a:spcBef>
                        <a:spcAft>
                          <a:spcPts val="0"/>
                        </a:spcAft>
                        <a:buNone/>
                      </a:pPr>
                      <a:r>
                        <a:rPr lang="en"/>
                        <a:t>59.623</a:t>
                      </a:r>
                      <a:endParaRPr/>
                    </a:p>
                  </a:txBody>
                  <a:tcPr marT="91425" marB="91425" marR="91425" marL="91425"/>
                </a:tc>
              </a:tr>
            </a:tbl>
          </a:graphicData>
        </a:graphic>
      </p:graphicFrame>
      <p:cxnSp>
        <p:nvCxnSpPr>
          <p:cNvPr id="232" name="Google Shape;232;p42"/>
          <p:cNvCxnSpPr/>
          <p:nvPr/>
        </p:nvCxnSpPr>
        <p:spPr>
          <a:xfrm flipH="1">
            <a:off x="5910325" y="2406700"/>
            <a:ext cx="543000" cy="3513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42"/>
          <p:cNvCxnSpPr/>
          <p:nvPr/>
        </p:nvCxnSpPr>
        <p:spPr>
          <a:xfrm>
            <a:off x="6421400" y="2417350"/>
            <a:ext cx="626400" cy="3303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42"/>
          <p:cNvSpPr txBox="1"/>
          <p:nvPr/>
        </p:nvSpPr>
        <p:spPr>
          <a:xfrm>
            <a:off x="5633350" y="2017150"/>
            <a:ext cx="20448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Removed Outliers!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Experiments- Regression</a:t>
            </a:r>
            <a:endParaRPr/>
          </a:p>
        </p:txBody>
      </p:sp>
      <p:graphicFrame>
        <p:nvGraphicFramePr>
          <p:cNvPr id="240" name="Google Shape;240;p43"/>
          <p:cNvGraphicFramePr/>
          <p:nvPr/>
        </p:nvGraphicFramePr>
        <p:xfrm>
          <a:off x="952500" y="1415950"/>
          <a:ext cx="3000000" cy="3000000"/>
        </p:xfrm>
        <a:graphic>
          <a:graphicData uri="http://schemas.openxmlformats.org/drawingml/2006/table">
            <a:tbl>
              <a:tblPr>
                <a:noFill/>
                <a:tableStyleId>{C0882DD4-9BAE-40E4-BC38-ADE1B0DFD6B3}</a:tableStyleId>
              </a:tblPr>
              <a:tblGrid>
                <a:gridCol w="2679275"/>
                <a:gridCol w="2679275"/>
                <a:gridCol w="2679275"/>
              </a:tblGrid>
              <a:tr h="170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70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41" name="Google Shape;241;p43"/>
          <p:cNvPicPr preferRelativeResize="0"/>
          <p:nvPr/>
        </p:nvPicPr>
        <p:blipFill rotWithShape="1">
          <a:blip r:embed="rId3">
            <a:alphaModFix/>
          </a:blip>
          <a:srcRect b="-9075" l="0" r="-10729" t="0"/>
          <a:stretch/>
        </p:blipFill>
        <p:spPr>
          <a:xfrm>
            <a:off x="1207075" y="1540800"/>
            <a:ext cx="2424699" cy="1536799"/>
          </a:xfrm>
          <a:prstGeom prst="rect">
            <a:avLst/>
          </a:prstGeom>
          <a:noFill/>
          <a:ln>
            <a:noFill/>
          </a:ln>
        </p:spPr>
      </p:pic>
      <p:pic>
        <p:nvPicPr>
          <p:cNvPr id="242" name="Google Shape;242;p43"/>
          <p:cNvPicPr preferRelativeResize="0"/>
          <p:nvPr/>
        </p:nvPicPr>
        <p:blipFill>
          <a:blip r:embed="rId4">
            <a:alphaModFix/>
          </a:blip>
          <a:stretch>
            <a:fillRect/>
          </a:stretch>
        </p:blipFill>
        <p:spPr>
          <a:xfrm>
            <a:off x="1044676" y="3228350"/>
            <a:ext cx="2340025" cy="1462506"/>
          </a:xfrm>
          <a:prstGeom prst="rect">
            <a:avLst/>
          </a:prstGeom>
          <a:noFill/>
          <a:ln>
            <a:noFill/>
          </a:ln>
        </p:spPr>
      </p:pic>
      <p:pic>
        <p:nvPicPr>
          <p:cNvPr id="243" name="Google Shape;243;p43"/>
          <p:cNvPicPr preferRelativeResize="0"/>
          <p:nvPr/>
        </p:nvPicPr>
        <p:blipFill>
          <a:blip r:embed="rId5">
            <a:alphaModFix/>
          </a:blip>
          <a:stretch>
            <a:fillRect/>
          </a:stretch>
        </p:blipFill>
        <p:spPr>
          <a:xfrm>
            <a:off x="3936850" y="1490900"/>
            <a:ext cx="2189650" cy="1438294"/>
          </a:xfrm>
          <a:prstGeom prst="rect">
            <a:avLst/>
          </a:prstGeom>
          <a:noFill/>
          <a:ln>
            <a:noFill/>
          </a:ln>
        </p:spPr>
      </p:pic>
      <p:pic>
        <p:nvPicPr>
          <p:cNvPr id="244" name="Google Shape;244;p43"/>
          <p:cNvPicPr preferRelativeResize="0"/>
          <p:nvPr/>
        </p:nvPicPr>
        <p:blipFill>
          <a:blip r:embed="rId6">
            <a:alphaModFix/>
          </a:blip>
          <a:stretch>
            <a:fillRect/>
          </a:stretch>
        </p:blipFill>
        <p:spPr>
          <a:xfrm>
            <a:off x="3801406" y="3228350"/>
            <a:ext cx="2340026" cy="1485650"/>
          </a:xfrm>
          <a:prstGeom prst="rect">
            <a:avLst/>
          </a:prstGeom>
          <a:noFill/>
          <a:ln>
            <a:noFill/>
          </a:ln>
        </p:spPr>
      </p:pic>
      <p:pic>
        <p:nvPicPr>
          <p:cNvPr id="245" name="Google Shape;245;p43"/>
          <p:cNvPicPr preferRelativeResize="0"/>
          <p:nvPr/>
        </p:nvPicPr>
        <p:blipFill>
          <a:blip r:embed="rId7">
            <a:alphaModFix/>
          </a:blip>
          <a:stretch>
            <a:fillRect/>
          </a:stretch>
        </p:blipFill>
        <p:spPr>
          <a:xfrm>
            <a:off x="6504998" y="3209388"/>
            <a:ext cx="2340025" cy="1500423"/>
          </a:xfrm>
          <a:prstGeom prst="rect">
            <a:avLst/>
          </a:prstGeom>
          <a:noFill/>
          <a:ln>
            <a:noFill/>
          </a:ln>
        </p:spPr>
      </p:pic>
      <p:pic>
        <p:nvPicPr>
          <p:cNvPr id="246" name="Google Shape;246;p43"/>
          <p:cNvPicPr preferRelativeResize="0"/>
          <p:nvPr/>
        </p:nvPicPr>
        <p:blipFill>
          <a:blip r:embed="rId8">
            <a:alphaModFix/>
          </a:blip>
          <a:stretch>
            <a:fillRect/>
          </a:stretch>
        </p:blipFill>
        <p:spPr>
          <a:xfrm>
            <a:off x="6505000" y="1490807"/>
            <a:ext cx="2340026" cy="14924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Table of Contents</a:t>
            </a:r>
            <a:endParaRPr/>
          </a:p>
        </p:txBody>
      </p:sp>
      <p:sp>
        <p:nvSpPr>
          <p:cNvPr id="112" name="Google Shape;112;p26"/>
          <p:cNvSpPr txBox="1"/>
          <p:nvPr/>
        </p:nvSpPr>
        <p:spPr>
          <a:xfrm>
            <a:off x="876700" y="1313850"/>
            <a:ext cx="8160300" cy="37482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 &amp; Motivation</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Problems &amp; Target User</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Summary</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Preprocessing</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Raw Dataset Snippets</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Continuous vs. Categorical?</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Categorization and Extraction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Conceptual Flowchart and ER Diagram</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Processed Data and Snippets</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Decision Tree Approach</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Other Regression Approach</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Comparison with Decision Tree</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References</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Experiments- ANN</a:t>
            </a:r>
            <a:endParaRPr/>
          </a:p>
        </p:txBody>
      </p:sp>
      <p:graphicFrame>
        <p:nvGraphicFramePr>
          <p:cNvPr id="252" name="Google Shape;252;p44"/>
          <p:cNvGraphicFramePr/>
          <p:nvPr/>
        </p:nvGraphicFramePr>
        <p:xfrm>
          <a:off x="503800" y="2724175"/>
          <a:ext cx="3000000" cy="3000000"/>
        </p:xfrm>
        <a:graphic>
          <a:graphicData uri="http://schemas.openxmlformats.org/drawingml/2006/table">
            <a:tbl>
              <a:tblPr>
                <a:noFill/>
                <a:tableStyleId>{0AF38902-82FE-4EEF-9826-022FFF8B02EE}</a:tableStyleId>
              </a:tblPr>
              <a:tblGrid>
                <a:gridCol w="838200"/>
                <a:gridCol w="828675"/>
                <a:gridCol w="1266825"/>
                <a:gridCol w="1990725"/>
                <a:gridCol w="2171700"/>
                <a:gridCol w="838200"/>
              </a:tblGrid>
              <a:tr h="54975">
                <a:tc>
                  <a:txBody>
                    <a:bodyPr/>
                    <a:lstStyle/>
                    <a:p>
                      <a:pPr indent="0" lvl="0" marL="0" rtl="0" algn="ctr">
                        <a:lnSpc>
                          <a:spcPct val="115000"/>
                        </a:lnSpc>
                        <a:spcBef>
                          <a:spcPts val="0"/>
                        </a:spcBef>
                        <a:spcAft>
                          <a:spcPts val="0"/>
                        </a:spcAft>
                        <a:buNone/>
                      </a:pPr>
                      <a:r>
                        <a:rPr b="1" lang="en" sz="1100"/>
                        <a:t>Features</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Layers</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Batch Size</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Loss function</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Optimizer</a:t>
                      </a:r>
                      <a:endParaRPr b="1" sz="11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Accuracy</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63.96</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65.43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256</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64.28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stochastic gradient descent</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63.98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mean_squared_error</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stochastic gradient descent</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61.98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Tools &amp; Technologies Used</a:t>
            </a:r>
            <a:endParaRPr/>
          </a:p>
        </p:txBody>
      </p:sp>
      <p:sp>
        <p:nvSpPr>
          <p:cNvPr id="258" name="Google Shape;258;p45"/>
          <p:cNvSpPr txBox="1"/>
          <p:nvPr/>
        </p:nvSpPr>
        <p:spPr>
          <a:xfrm>
            <a:off x="545175" y="1585700"/>
            <a:ext cx="8483700" cy="3264900"/>
          </a:xfrm>
          <a:prstGeom prst="rect">
            <a:avLst/>
          </a:prstGeom>
          <a:noFill/>
          <a:ln>
            <a:noFill/>
          </a:ln>
        </p:spPr>
        <p:txBody>
          <a:bodyPr anchorCtr="0" anchor="t" bIns="45700" lIns="91425" spcFirstLastPara="1" rIns="91425" wrap="square" tIns="45700">
            <a:noAutofit/>
          </a:bodyPr>
          <a:lstStyle/>
          <a:p>
            <a:pPr indent="0" lvl="0" marL="457200" marR="0" rtl="0" algn="just">
              <a:spcBef>
                <a:spcPts val="0"/>
              </a:spcBef>
              <a:spcAft>
                <a:spcPts val="0"/>
              </a:spcAft>
              <a:buNone/>
            </a:pPr>
            <a:r>
              <a:t/>
            </a:r>
            <a:endParaRPr sz="1900">
              <a:solidFill>
                <a:schemeClr val="dk2"/>
              </a:solidFill>
            </a:endParaRPr>
          </a:p>
          <a:p>
            <a:pPr indent="-349250" lvl="0" marL="457200" rtl="0" algn="just">
              <a:spcBef>
                <a:spcPts val="440"/>
              </a:spcBef>
              <a:spcAft>
                <a:spcPts val="0"/>
              </a:spcAft>
              <a:buClr>
                <a:schemeClr val="dk2"/>
              </a:buClr>
              <a:buSzPts val="1900"/>
              <a:buChar char="●"/>
            </a:pPr>
            <a:r>
              <a:rPr lang="en" sz="1900">
                <a:solidFill>
                  <a:schemeClr val="dk1"/>
                </a:solidFill>
              </a:rPr>
              <a:t>Rutgers iLab machines</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VSCode, Jupyter notebook</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Python 3.8</a:t>
            </a:r>
            <a:endParaRPr sz="1900">
              <a:solidFill>
                <a:schemeClr val="dk1"/>
              </a:solidFill>
            </a:endParaRPr>
          </a:p>
          <a:p>
            <a:pPr indent="0" lvl="0" marL="457200" rtl="0" algn="just">
              <a:spcBef>
                <a:spcPts val="440"/>
              </a:spcBef>
              <a:spcAft>
                <a:spcPts val="0"/>
              </a:spcAft>
              <a:buNone/>
            </a:pPr>
            <a:r>
              <a:t/>
            </a:r>
            <a:endParaRPr sz="1900">
              <a:solidFill>
                <a:schemeClr val="dk1"/>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nvSpPr>
        <p:spPr>
          <a:xfrm>
            <a:off x="0" y="1585700"/>
            <a:ext cx="9028800" cy="3264900"/>
          </a:xfrm>
          <a:prstGeom prst="rect">
            <a:avLst/>
          </a:prstGeom>
          <a:noFill/>
          <a:ln>
            <a:noFill/>
          </a:ln>
        </p:spPr>
        <p:txBody>
          <a:bodyPr anchorCtr="0" anchor="t" bIns="45700" lIns="91425" spcFirstLastPara="1" rIns="91425" wrap="square" tIns="45700">
            <a:noAutofit/>
          </a:bodyPr>
          <a:lstStyle/>
          <a:p>
            <a:pPr indent="0" lvl="0" marL="457200" marR="0" rtl="0" algn="just">
              <a:spcBef>
                <a:spcPts val="0"/>
              </a:spcBef>
              <a:spcAft>
                <a:spcPts val="0"/>
              </a:spcAft>
              <a:buNone/>
            </a:pPr>
            <a:r>
              <a:t/>
            </a:r>
            <a:endParaRPr sz="1900">
              <a:solidFill>
                <a:schemeClr val="dk2"/>
              </a:solidFill>
            </a:endParaRPr>
          </a:p>
          <a:p>
            <a:pPr indent="0" lvl="0" marL="457200" rtl="0" algn="just">
              <a:spcBef>
                <a:spcPts val="440"/>
              </a:spcBef>
              <a:spcAft>
                <a:spcPts val="0"/>
              </a:spcAft>
              <a:buNone/>
            </a:pPr>
            <a:r>
              <a:t/>
            </a:r>
            <a:endParaRPr sz="1900">
              <a:solidFill>
                <a:schemeClr val="dk1"/>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pic>
        <p:nvPicPr>
          <p:cNvPr id="264" name="Google Shape;264;p46"/>
          <p:cNvPicPr preferRelativeResize="0"/>
          <p:nvPr/>
        </p:nvPicPr>
        <p:blipFill>
          <a:blip r:embed="rId3">
            <a:alphaModFix/>
          </a:blip>
          <a:stretch>
            <a:fillRect/>
          </a:stretch>
        </p:blipFill>
        <p:spPr>
          <a:xfrm>
            <a:off x="268050" y="603200"/>
            <a:ext cx="8342549" cy="4479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nvSpPr>
        <p:spPr>
          <a:xfrm>
            <a:off x="457200" y="619825"/>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Conclusion </a:t>
            </a:r>
            <a:endParaRPr sz="3000">
              <a:solidFill>
                <a:srgbClr val="000000"/>
              </a:solidFill>
            </a:endParaRPr>
          </a:p>
        </p:txBody>
      </p:sp>
      <p:sp>
        <p:nvSpPr>
          <p:cNvPr id="270" name="Google Shape;270;p47"/>
          <p:cNvSpPr txBox="1"/>
          <p:nvPr/>
        </p:nvSpPr>
        <p:spPr>
          <a:xfrm>
            <a:off x="499500" y="25717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t>Potential Improvements</a:t>
            </a:r>
            <a:endParaRPr sz="3000">
              <a:solidFill>
                <a:srgbClr val="000000"/>
              </a:solidFill>
            </a:endParaRPr>
          </a:p>
        </p:txBody>
      </p:sp>
      <p:sp>
        <p:nvSpPr>
          <p:cNvPr id="271" name="Google Shape;271;p47"/>
          <p:cNvSpPr txBox="1"/>
          <p:nvPr/>
        </p:nvSpPr>
        <p:spPr>
          <a:xfrm>
            <a:off x="692200" y="1225825"/>
            <a:ext cx="7710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major reason that causes delays was not weather conditions we thought at first, but actually delays of previous flight causes.</a:t>
            </a:r>
            <a:endParaRPr/>
          </a:p>
          <a:p>
            <a:pPr indent="-317500" lvl="0" marL="457200" rtl="0" algn="l">
              <a:spcBef>
                <a:spcPts val="0"/>
              </a:spcBef>
              <a:spcAft>
                <a:spcPts val="0"/>
              </a:spcAft>
              <a:buSzPts val="1400"/>
              <a:buChar char="●"/>
            </a:pPr>
            <a:r>
              <a:rPr lang="en"/>
              <a:t>Decision Tree model is a better Regressor model of the three Regression models used.</a:t>
            </a:r>
            <a:endParaRPr/>
          </a:p>
          <a:p>
            <a:pPr indent="-317500" lvl="0" marL="457200" rtl="0" algn="l">
              <a:spcBef>
                <a:spcPts val="0"/>
              </a:spcBef>
              <a:spcAft>
                <a:spcPts val="0"/>
              </a:spcAft>
              <a:buSzPts val="1400"/>
              <a:buChar char="●"/>
            </a:pPr>
            <a:r>
              <a:rPr lang="en"/>
              <a:t>Continuous Values are better for regression tasks.</a:t>
            </a:r>
            <a:endParaRPr/>
          </a:p>
          <a:p>
            <a:pPr indent="-317500" lvl="0" marL="457200" rtl="0" algn="l">
              <a:spcBef>
                <a:spcPts val="0"/>
              </a:spcBef>
              <a:spcAft>
                <a:spcPts val="0"/>
              </a:spcAft>
              <a:buSzPts val="1400"/>
              <a:buChar char="●"/>
            </a:pPr>
            <a:r>
              <a:rPr lang="en"/>
              <a:t>The way to process the data has a great impact on the performance of the Decision Tree.</a:t>
            </a:r>
            <a:endParaRPr/>
          </a:p>
        </p:txBody>
      </p:sp>
      <p:sp>
        <p:nvSpPr>
          <p:cNvPr id="272" name="Google Shape;272;p47"/>
          <p:cNvSpPr txBox="1"/>
          <p:nvPr/>
        </p:nvSpPr>
        <p:spPr>
          <a:xfrm>
            <a:off x="717000" y="3136350"/>
            <a:ext cx="771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Trying to include more features in our data </a:t>
            </a:r>
            <a:endParaRPr/>
          </a:p>
          <a:p>
            <a:pPr indent="-317500" lvl="0" marL="457200" rtl="0" algn="l">
              <a:spcBef>
                <a:spcPts val="0"/>
              </a:spcBef>
              <a:spcAft>
                <a:spcPts val="0"/>
              </a:spcAft>
              <a:buSzPts val="1400"/>
              <a:buChar char="●"/>
            </a:pPr>
            <a:r>
              <a:rPr lang="en"/>
              <a:t>A better strategy of preprocessing the data could potentially improve the performance of our Decision Tree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0" y="583575"/>
            <a:ext cx="9144001" cy="4559926"/>
          </a:xfrm>
          <a:prstGeom prst="rect">
            <a:avLst/>
          </a:prstGeom>
          <a:noFill/>
          <a:ln>
            <a:noFill/>
          </a:ln>
        </p:spPr>
      </p:pic>
      <p:sp>
        <p:nvSpPr>
          <p:cNvPr id="278" name="Google Shape;278;p48"/>
          <p:cNvSpPr txBox="1"/>
          <p:nvPr/>
        </p:nvSpPr>
        <p:spPr>
          <a:xfrm>
            <a:off x="403950" y="1514325"/>
            <a:ext cx="21624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t>Questions?</a:t>
            </a:r>
            <a:endParaRPr sz="3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 &amp; Motivation</a:t>
            </a:r>
            <a:endParaRPr/>
          </a:p>
        </p:txBody>
      </p:sp>
      <p:sp>
        <p:nvSpPr>
          <p:cNvPr id="118" name="Google Shape;118;p27"/>
          <p:cNvSpPr txBox="1"/>
          <p:nvPr>
            <p:ph idx="1" type="body"/>
          </p:nvPr>
        </p:nvSpPr>
        <p:spPr>
          <a:xfrm>
            <a:off x="457200" y="1770550"/>
            <a:ext cx="8229600" cy="3194700"/>
          </a:xfrm>
          <a:prstGeom prst="rect">
            <a:avLst/>
          </a:prstGeom>
        </p:spPr>
        <p:txBody>
          <a:bodyPr anchorCtr="0" anchor="t" bIns="45700" lIns="91425" spcFirstLastPara="1" rIns="91425" wrap="square" tIns="45700">
            <a:noAutofit/>
          </a:bodyPr>
          <a:lstStyle/>
          <a:p>
            <a:pPr indent="-342900" lvl="0" marL="457200" rtl="0" algn="just">
              <a:spcBef>
                <a:spcPts val="0"/>
              </a:spcBef>
              <a:spcAft>
                <a:spcPts val="0"/>
              </a:spcAft>
              <a:buClr>
                <a:schemeClr val="dk1"/>
              </a:buClr>
              <a:buSzPts val="1800"/>
              <a:buChar char="●"/>
            </a:pPr>
            <a:r>
              <a:rPr lang="en" sz="1800">
                <a:solidFill>
                  <a:schemeClr val="dk1"/>
                </a:solidFill>
              </a:rPr>
              <a:t>Flight delay is prime factor for economic loss of airlines.</a:t>
            </a:r>
            <a:endParaRPr sz="1800">
              <a:solidFill>
                <a:schemeClr val="dk1"/>
              </a:solidFill>
            </a:endParaRPr>
          </a:p>
          <a:p>
            <a:pPr indent="0" lvl="0" marL="457200" rtl="0" algn="just">
              <a:spcBef>
                <a:spcPts val="0"/>
              </a:spcBef>
              <a:spcAft>
                <a:spcPts val="0"/>
              </a:spcAft>
              <a:buClr>
                <a:schemeClr val="dk1"/>
              </a:buClr>
              <a:buSzPts val="1100"/>
              <a:buFont typeface="Arial"/>
              <a:buNone/>
            </a:pPr>
            <a:r>
              <a:t/>
            </a:r>
            <a:endParaRPr sz="1800">
              <a:solidFill>
                <a:schemeClr val="dk1"/>
              </a:solidFill>
            </a:endParaRPr>
          </a:p>
          <a:p>
            <a:pPr indent="-342900" lvl="0" marL="457200" rtl="0" algn="just">
              <a:spcBef>
                <a:spcPts val="440"/>
              </a:spcBef>
              <a:spcAft>
                <a:spcPts val="0"/>
              </a:spcAft>
              <a:buClr>
                <a:schemeClr val="dk1"/>
              </a:buClr>
              <a:buSzPts val="1800"/>
              <a:buChar char="●"/>
            </a:pPr>
            <a:r>
              <a:rPr lang="en" sz="1800">
                <a:solidFill>
                  <a:schemeClr val="dk1"/>
                </a:solidFill>
              </a:rPr>
              <a:t>Damages Airline’s reputation, causes anxiety among passengers.</a:t>
            </a:r>
            <a:endParaRPr sz="1800">
              <a:solidFill>
                <a:schemeClr val="dk1"/>
              </a:solidFill>
            </a:endParaRPr>
          </a:p>
          <a:p>
            <a:pPr indent="0" lvl="0" marL="457200" marR="38100" rtl="0" algn="l">
              <a:lnSpc>
                <a:spcPct val="128571"/>
              </a:lnSpc>
              <a:spcBef>
                <a:spcPts val="0"/>
              </a:spcBef>
              <a:spcAft>
                <a:spcPts val="0"/>
              </a:spcAft>
              <a:buNone/>
            </a:pPr>
            <a:r>
              <a:t/>
            </a:r>
            <a:endParaRPr sz="1800">
              <a:solidFill>
                <a:schemeClr val="dk1"/>
              </a:solidFill>
            </a:endParaRPr>
          </a:p>
          <a:p>
            <a:pPr indent="-342900" lvl="0" marL="457200" marR="38100" rtl="0" algn="l">
              <a:lnSpc>
                <a:spcPct val="128571"/>
              </a:lnSpc>
              <a:spcBef>
                <a:spcPts val="0"/>
              </a:spcBef>
              <a:spcAft>
                <a:spcPts val="0"/>
              </a:spcAft>
              <a:buClr>
                <a:schemeClr val="dk1"/>
              </a:buClr>
              <a:buSzPts val="1800"/>
              <a:buChar char="●"/>
            </a:pPr>
            <a:r>
              <a:rPr lang="en" sz="1800">
                <a:solidFill>
                  <a:srgbClr val="202124"/>
                </a:solidFill>
              </a:rPr>
              <a:t>Convenient passengers who wants a firm trip plan.</a:t>
            </a:r>
            <a:endParaRPr sz="1800">
              <a:solidFill>
                <a:schemeClr val="dk1"/>
              </a:solidFill>
            </a:endParaRPr>
          </a:p>
          <a:p>
            <a:pPr indent="0" lvl="0" marL="0" rtl="0" algn="just">
              <a:spcBef>
                <a:spcPts val="440"/>
              </a:spcBef>
              <a:spcAft>
                <a:spcPts val="0"/>
              </a:spcAft>
              <a:buClr>
                <a:schemeClr val="dk1"/>
              </a:buClr>
              <a:buSzPts val="1100"/>
              <a:buFont typeface="Arial"/>
              <a:buNone/>
            </a:pPr>
            <a:r>
              <a:t/>
            </a:r>
            <a:endParaRPr sz="1800">
              <a:solidFill>
                <a:schemeClr val="dk1"/>
              </a:solidFill>
            </a:endParaRPr>
          </a:p>
          <a:p>
            <a:pPr indent="-342900" lvl="0" marL="457200" rtl="0" algn="just">
              <a:spcBef>
                <a:spcPts val="440"/>
              </a:spcBef>
              <a:spcAft>
                <a:spcPts val="0"/>
              </a:spcAft>
              <a:buClr>
                <a:schemeClr val="dk1"/>
              </a:buClr>
              <a:buSzPts val="1800"/>
              <a:buChar char="●"/>
            </a:pPr>
            <a:r>
              <a:rPr lang="en" sz="1900">
                <a:solidFill>
                  <a:schemeClr val="dk1"/>
                </a:solidFill>
              </a:rPr>
              <a:t>Delay Prediction using Decision Trees, Artificial Neural Network, other Regression techniques and a comparative study between them.</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Problems</a:t>
            </a:r>
            <a:endParaRPr/>
          </a:p>
        </p:txBody>
      </p:sp>
      <p:sp>
        <p:nvSpPr>
          <p:cNvPr id="124" name="Google Shape;124;p28"/>
          <p:cNvSpPr txBox="1"/>
          <p:nvPr/>
        </p:nvSpPr>
        <p:spPr>
          <a:xfrm>
            <a:off x="553350" y="939300"/>
            <a:ext cx="8483700" cy="3264900"/>
          </a:xfrm>
          <a:prstGeom prst="rect">
            <a:avLst/>
          </a:prstGeom>
          <a:noFill/>
          <a:ln>
            <a:noFill/>
          </a:ln>
        </p:spPr>
        <p:txBody>
          <a:bodyPr anchorCtr="0" anchor="t" bIns="45700" lIns="91425" spcFirstLastPara="1" rIns="91425" wrap="square" tIns="45700">
            <a:noAutofit/>
          </a:bodyPr>
          <a:lstStyle/>
          <a:p>
            <a:pPr indent="0" lvl="0" marL="0" marR="0" rtl="0" algn="just">
              <a:spcBef>
                <a:spcPts val="440"/>
              </a:spcBef>
              <a:spcAft>
                <a:spcPts val="0"/>
              </a:spcAft>
              <a:buNone/>
            </a:pPr>
            <a:r>
              <a:t/>
            </a:r>
            <a:endParaRPr sz="1900">
              <a:solidFill>
                <a:schemeClr val="dk2"/>
              </a:solidFill>
            </a:endParaRPr>
          </a:p>
          <a:p>
            <a:pPr indent="-349250" lvl="0" marL="457200" rtl="0" algn="just">
              <a:spcBef>
                <a:spcPts val="1000"/>
              </a:spcBef>
              <a:spcAft>
                <a:spcPts val="0"/>
              </a:spcAft>
              <a:buClr>
                <a:schemeClr val="dk2"/>
              </a:buClr>
              <a:buSzPts val="1900"/>
              <a:buChar char="●"/>
            </a:pPr>
            <a:r>
              <a:rPr lang="en" sz="1900">
                <a:solidFill>
                  <a:schemeClr val="dk1"/>
                </a:solidFill>
              </a:rPr>
              <a:t>According to our model, what reason caused the delay most?</a:t>
            </a:r>
            <a:endParaRPr sz="1900">
              <a:solidFill>
                <a:schemeClr val="dk2"/>
              </a:solidFill>
            </a:endParaRPr>
          </a:p>
          <a:p>
            <a:pPr indent="-349250" lvl="0" marL="457200" marR="0" rtl="0" algn="just">
              <a:spcBef>
                <a:spcPts val="1000"/>
              </a:spcBef>
              <a:spcAft>
                <a:spcPts val="0"/>
              </a:spcAft>
              <a:buClr>
                <a:schemeClr val="dk2"/>
              </a:buClr>
              <a:buSzPts val="1900"/>
              <a:buChar char="●"/>
            </a:pPr>
            <a:r>
              <a:rPr lang="en" sz="1900">
                <a:solidFill>
                  <a:schemeClr val="dk2"/>
                </a:solidFill>
              </a:rPr>
              <a:t>Which airport most likely having delays? Which carrier most likely having delays?</a:t>
            </a:r>
            <a:endParaRPr sz="1900">
              <a:solidFill>
                <a:schemeClr val="dk2"/>
              </a:solidFill>
            </a:endParaRPr>
          </a:p>
          <a:p>
            <a:pPr indent="-349250" lvl="0" marL="457200" rtl="0" algn="just">
              <a:spcBef>
                <a:spcPts val="1000"/>
              </a:spcBef>
              <a:spcAft>
                <a:spcPts val="0"/>
              </a:spcAft>
              <a:buClr>
                <a:schemeClr val="dk2"/>
              </a:buClr>
              <a:buSzPts val="1900"/>
              <a:buChar char="●"/>
            </a:pPr>
            <a:r>
              <a:rPr lang="en" sz="1900">
                <a:solidFill>
                  <a:schemeClr val="dk2"/>
                </a:solidFill>
              </a:rPr>
              <a:t>If there is a delay, how long the flight would be late for?</a:t>
            </a:r>
            <a:endParaRPr sz="1900">
              <a:solidFill>
                <a:schemeClr val="dk2"/>
              </a:solidFill>
            </a:endParaRPr>
          </a:p>
          <a:p>
            <a:pPr indent="0" lvl="0" marL="0" marR="0" rtl="0" algn="l">
              <a:spcBef>
                <a:spcPts val="100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sp>
        <p:nvSpPr>
          <p:cNvPr id="125" name="Google Shape;125;p28"/>
          <p:cNvSpPr txBox="1"/>
          <p:nvPr>
            <p:ph type="title"/>
          </p:nvPr>
        </p:nvSpPr>
        <p:spPr>
          <a:xfrm>
            <a:off x="457200" y="3544925"/>
            <a:ext cx="8229600" cy="1052400"/>
          </a:xfrm>
          <a:prstGeom prst="rect">
            <a:avLst/>
          </a:prstGeom>
        </p:spPr>
        <p:txBody>
          <a:bodyPr anchorCtr="0" anchor="ctr" bIns="45700" lIns="91425" spcFirstLastPara="1" rIns="91425" wrap="square" tIns="45700">
            <a:noAutofit/>
          </a:bodyPr>
          <a:lstStyle/>
          <a:p>
            <a:pPr indent="0" lvl="0" marL="0" rtl="0" algn="just">
              <a:spcBef>
                <a:spcPts val="440"/>
              </a:spcBef>
              <a:spcAft>
                <a:spcPts val="0"/>
              </a:spcAft>
              <a:buNone/>
            </a:pPr>
            <a:r>
              <a:t/>
            </a:r>
            <a:endParaRPr>
              <a:solidFill>
                <a:schemeClr val="dk1"/>
              </a:solidFill>
            </a:endParaRPr>
          </a:p>
          <a:p>
            <a:pPr indent="0" lvl="0" marL="0" rtl="0" algn="just">
              <a:spcBef>
                <a:spcPts val="440"/>
              </a:spcBef>
              <a:spcAft>
                <a:spcPts val="0"/>
              </a:spcAft>
              <a:buNone/>
            </a:pPr>
            <a:r>
              <a:rPr lang="en">
                <a:solidFill>
                  <a:schemeClr val="dk1"/>
                </a:solidFill>
              </a:rPr>
              <a:t>Target Users</a:t>
            </a:r>
            <a:endParaRPr>
              <a:solidFill>
                <a:schemeClr val="dk1"/>
              </a:solidFill>
            </a:endParaRPr>
          </a:p>
          <a:p>
            <a:pPr indent="-349250" lvl="0" marL="457200" rtl="0" algn="just">
              <a:spcBef>
                <a:spcPts val="440"/>
              </a:spcBef>
              <a:spcAft>
                <a:spcPts val="0"/>
              </a:spcAft>
              <a:buClr>
                <a:schemeClr val="dk1"/>
              </a:buClr>
              <a:buSzPts val="1900"/>
              <a:buChar char="●"/>
            </a:pPr>
            <a:r>
              <a:rPr lang="en" sz="1900">
                <a:solidFill>
                  <a:schemeClr val="dk1"/>
                </a:solidFill>
              </a:rPr>
              <a:t>Passengers travelling often for business/leisure</a:t>
            </a:r>
            <a:endParaRPr sz="1900">
              <a:solidFill>
                <a:schemeClr val="dk1"/>
              </a:solidFill>
            </a:endParaRPr>
          </a:p>
          <a:p>
            <a:pPr indent="0" lvl="0" marL="457200" rtl="0" algn="just">
              <a:spcBef>
                <a:spcPts val="44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nvSpPr>
        <p:spPr>
          <a:xfrm>
            <a:off x="516200" y="1351925"/>
            <a:ext cx="79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29"/>
          <p:cNvSpPr txBox="1"/>
          <p:nvPr>
            <p:ph idx="1" type="body"/>
          </p:nvPr>
        </p:nvSpPr>
        <p:spPr>
          <a:xfrm>
            <a:off x="457200" y="1393650"/>
            <a:ext cx="8229600" cy="3653700"/>
          </a:xfrm>
          <a:prstGeom prst="rect">
            <a:avLst/>
          </a:prstGeom>
        </p:spPr>
        <p:txBody>
          <a:bodyPr anchorCtr="0" anchor="t" bIns="45700" lIns="91425" spcFirstLastPara="1" rIns="91425" wrap="square" tIns="45700">
            <a:noAutofit/>
          </a:bodyPr>
          <a:lstStyle/>
          <a:p>
            <a:pPr indent="-323850" lvl="0" marL="457200" rtl="0" algn="just">
              <a:spcBef>
                <a:spcPts val="440"/>
              </a:spcBef>
              <a:spcAft>
                <a:spcPts val="0"/>
              </a:spcAft>
              <a:buClr>
                <a:schemeClr val="dk1"/>
              </a:buClr>
              <a:buSzPts val="1500"/>
              <a:buChar char="●"/>
            </a:pPr>
            <a:r>
              <a:rPr lang="en" sz="1500" u="sng">
                <a:solidFill>
                  <a:schemeClr val="dk1"/>
                </a:solidFill>
                <a:highlight>
                  <a:srgbClr val="FFFFFF"/>
                </a:highlight>
              </a:rPr>
              <a:t>Airline Delay and Cancellation Data, 2009-2018</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61,556,964 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120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7,446,240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(7.4 GB)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Global Historical Climatology Network, 2009-2018</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374,901,608</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34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13,100,080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(13.1 GB)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GHCN Stations</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123,182</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53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6,580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(6.5 MB)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Airports in United States of Americas</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29,524</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59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1,764</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(1.7 MB)</a:t>
            </a:r>
            <a:endParaRPr sz="1300">
              <a:solidFill>
                <a:schemeClr val="dk1"/>
              </a:solidFill>
              <a:highlight>
                <a:srgbClr val="FFFFFF"/>
              </a:highlight>
            </a:endParaRPr>
          </a:p>
        </p:txBody>
      </p:sp>
      <p:sp>
        <p:nvSpPr>
          <p:cNvPr id="132" name="Google Shape;132;p29"/>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a:t>
            </a:r>
            <a:r>
              <a:rPr lang="en" sz="3000"/>
              <a:t>Summary</a:t>
            </a:r>
            <a:r>
              <a:rPr lang="en" sz="3000">
                <a:solidFill>
                  <a:srgbClr val="000000"/>
                </a:solidFill>
              </a:rPr>
              <a:t> - </a:t>
            </a:r>
            <a:r>
              <a:rPr lang="en" sz="3000"/>
              <a:t>Raw</a:t>
            </a:r>
            <a:r>
              <a:rPr lang="en" sz="3000"/>
              <a:t> Data</a:t>
            </a:r>
            <a:endParaRPr sz="3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nvSpPr>
        <p:spPr>
          <a:xfrm>
            <a:off x="660300" y="1161325"/>
            <a:ext cx="7338600" cy="3854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Airline Delay and Cancellation Data, 2009-2018</a:t>
            </a:r>
            <a:r>
              <a:rPr b="1" lang="en" sz="1600">
                <a:solidFill>
                  <a:schemeClr val="dk1"/>
                </a:solidFill>
              </a:rPr>
              <a:t>: (28 columns)</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b="1" sz="1000">
              <a:solidFill>
                <a:schemeClr val="dk2"/>
              </a:solidFill>
            </a:endParaRPr>
          </a:p>
          <a:p>
            <a:pPr indent="0" lvl="0" marL="0" marR="0" rtl="0" algn="l">
              <a:spcBef>
                <a:spcPts val="440"/>
              </a:spcBef>
              <a:spcAft>
                <a:spcPts val="0"/>
              </a:spcAft>
              <a:buNone/>
            </a:pPr>
            <a:r>
              <a:rPr b="1" lang="en" sz="900">
                <a:solidFill>
                  <a:schemeClr val="dk2"/>
                </a:solidFill>
              </a:rPr>
              <a:t>OP_CARRIER</a:t>
            </a:r>
            <a:r>
              <a:rPr lang="en" sz="900">
                <a:solidFill>
                  <a:schemeClr val="dk2"/>
                </a:solidFill>
              </a:rPr>
              <a:t>: Flight Carrier’s Brand Abbr.</a:t>
            </a:r>
            <a:endParaRPr sz="900">
              <a:solidFill>
                <a:schemeClr val="dk2"/>
              </a:solidFill>
            </a:endParaRPr>
          </a:p>
          <a:p>
            <a:pPr indent="0" lvl="0" marL="0" marR="0" rtl="0" algn="l">
              <a:spcBef>
                <a:spcPts val="440"/>
              </a:spcBef>
              <a:spcAft>
                <a:spcPts val="0"/>
              </a:spcAft>
              <a:buNone/>
            </a:pPr>
            <a:r>
              <a:rPr b="1" lang="en" sz="900">
                <a:solidFill>
                  <a:schemeClr val="dk2"/>
                </a:solidFill>
              </a:rPr>
              <a:t>ORIGIN &amp; DEST</a:t>
            </a:r>
            <a:r>
              <a:rPr lang="en" sz="900">
                <a:solidFill>
                  <a:schemeClr val="dk2"/>
                </a:solidFill>
              </a:rPr>
              <a:t>: Airport IATA code</a:t>
            </a:r>
            <a:endParaRPr sz="900">
              <a:solidFill>
                <a:schemeClr val="dk2"/>
              </a:solidFill>
            </a:endParaRPr>
          </a:p>
          <a:p>
            <a:pPr indent="0" lvl="0" marL="0" marR="0" rtl="0" algn="l">
              <a:spcBef>
                <a:spcPts val="440"/>
              </a:spcBef>
              <a:spcAft>
                <a:spcPts val="0"/>
              </a:spcAft>
              <a:buNone/>
            </a:pPr>
            <a:r>
              <a:rPr b="1" lang="en" sz="900">
                <a:solidFill>
                  <a:schemeClr val="dk2"/>
                </a:solidFill>
              </a:rPr>
              <a:t>CRS_DEP_TIME</a:t>
            </a:r>
            <a:r>
              <a:rPr lang="en" sz="900">
                <a:solidFill>
                  <a:schemeClr val="dk2"/>
                </a:solidFill>
              </a:rPr>
              <a:t>: Scheduled Departure Time (HHMM), </a:t>
            </a:r>
            <a:r>
              <a:rPr b="1" lang="en" sz="900">
                <a:solidFill>
                  <a:schemeClr val="dk1"/>
                </a:solidFill>
              </a:rPr>
              <a:t>DEP_TIME</a:t>
            </a:r>
            <a:r>
              <a:rPr lang="en" sz="900">
                <a:solidFill>
                  <a:schemeClr val="dk1"/>
                </a:solidFill>
              </a:rPr>
              <a:t>: Actual Depart Time (HHMM)</a:t>
            </a:r>
            <a:endParaRPr sz="900">
              <a:solidFill>
                <a:schemeClr val="dk1"/>
              </a:solidFill>
            </a:endParaRPr>
          </a:p>
          <a:p>
            <a:pPr indent="0" lvl="0" marL="0" rtl="0" algn="l">
              <a:spcBef>
                <a:spcPts val="440"/>
              </a:spcBef>
              <a:spcAft>
                <a:spcPts val="0"/>
              </a:spcAft>
              <a:buNone/>
            </a:pPr>
            <a:r>
              <a:rPr b="1" lang="en" sz="900">
                <a:solidFill>
                  <a:schemeClr val="dk1"/>
                </a:solidFill>
              </a:rPr>
              <a:t>DEP_DELAY &amp; ARR_DELAY </a:t>
            </a:r>
            <a:r>
              <a:rPr lang="en" sz="900">
                <a:solidFill>
                  <a:schemeClr val="dk1"/>
                </a:solidFill>
              </a:rPr>
              <a:t>= Delay Time Elapsed (Minutes)</a:t>
            </a:r>
            <a:endParaRPr sz="1000">
              <a:solidFill>
                <a:schemeClr val="dk1"/>
              </a:solidFill>
            </a:endParaRPr>
          </a:p>
        </p:txBody>
      </p:sp>
      <p:graphicFrame>
        <p:nvGraphicFramePr>
          <p:cNvPr id="138" name="Google Shape;138;p30"/>
          <p:cNvGraphicFramePr/>
          <p:nvPr/>
        </p:nvGraphicFramePr>
        <p:xfrm>
          <a:off x="835000" y="1535800"/>
          <a:ext cx="3000000" cy="3000000"/>
        </p:xfrm>
        <a:graphic>
          <a:graphicData uri="http://schemas.openxmlformats.org/drawingml/2006/table">
            <a:tbl>
              <a:tblPr>
                <a:noFill/>
                <a:tableStyleId>{C0882DD4-9BAE-40E4-BC38-ADE1B0DFD6B3}</a:tableStyleId>
              </a:tblPr>
              <a:tblGrid>
                <a:gridCol w="823150"/>
                <a:gridCol w="823150"/>
                <a:gridCol w="823150"/>
                <a:gridCol w="823150"/>
                <a:gridCol w="920775"/>
                <a:gridCol w="725525"/>
                <a:gridCol w="823150"/>
                <a:gridCol w="823150"/>
                <a:gridCol w="382850"/>
              </a:tblGrid>
              <a:tr h="387800">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FL_DATE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OP_CARRIER</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ORIGIN</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DEST</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CRS_DEP_TIME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DEP_TIME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DEP_DELAY</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b="1" lang="en" sz="700">
                          <a:latin typeface="Verdana"/>
                          <a:ea typeface="Verdana"/>
                          <a:cs typeface="Verdana"/>
                          <a:sym typeface="Verdana"/>
                        </a:rPr>
                        <a:t>ARR_DELAY</a:t>
                      </a:r>
                      <a:endParaRPr b="1" sz="700">
                        <a:latin typeface="Verdana"/>
                        <a:ea typeface="Verdana"/>
                        <a:cs typeface="Verdana"/>
                        <a:sym typeface="Verdana"/>
                      </a:endParaRPr>
                    </a:p>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NW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DTW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PBI</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-17</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OO</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LAX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SLC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2148</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UA</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IAD</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TPA</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2140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2135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YV</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ORD</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ATL</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2109</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4</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OO</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LAX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SLC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NW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DTW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PBI</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B6</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JFK</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ROC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2235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2251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B6</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SJU</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JFK</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2100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2125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35</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bl>
          </a:graphicData>
        </a:graphic>
      </p:graphicFrame>
      <p:sp>
        <p:nvSpPr>
          <p:cNvPr id="139" name="Google Shape;139;p30"/>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a:t>
            </a:r>
            <a:r>
              <a:rPr lang="en" sz="3000">
                <a:solidFill>
                  <a:schemeClr val="dk1"/>
                </a:solidFill>
              </a:rPr>
              <a:t> - Snippet</a:t>
            </a:r>
            <a:endParaRPr sz="3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nvSpPr>
        <p:spPr>
          <a:xfrm>
            <a:off x="660300" y="1179625"/>
            <a:ext cx="8483700" cy="3854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Global Historical Climatology Network Data (Daily)</a:t>
            </a:r>
            <a:r>
              <a:rPr b="1" lang="en" sz="1600">
                <a:solidFill>
                  <a:schemeClr val="dk1"/>
                </a:solidFill>
              </a:rPr>
              <a:t>, 2009-2018</a:t>
            </a:r>
            <a:r>
              <a:rPr b="1" lang="en" sz="1600">
                <a:solidFill>
                  <a:schemeClr val="dk1"/>
                </a:solidFill>
              </a:rPr>
              <a:t>: (8 columns)</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rPr b="1" lang="en" sz="1000">
                <a:solidFill>
                  <a:schemeClr val="dk2"/>
                </a:solidFill>
              </a:rPr>
              <a:t>TMAX</a:t>
            </a:r>
            <a:r>
              <a:rPr lang="en" sz="1000">
                <a:solidFill>
                  <a:schemeClr val="dk2"/>
                </a:solidFill>
              </a:rPr>
              <a:t>: Maximum temperature (Fahrenheit to tenths), </a:t>
            </a:r>
            <a:r>
              <a:rPr b="1" lang="en" sz="1000">
                <a:solidFill>
                  <a:schemeClr val="dk2"/>
                </a:solidFill>
              </a:rPr>
              <a:t>TMIN</a:t>
            </a:r>
            <a:r>
              <a:rPr lang="en" sz="1000">
                <a:solidFill>
                  <a:schemeClr val="dk2"/>
                </a:solidFill>
              </a:rPr>
              <a:t>: Minimum temperature (</a:t>
            </a:r>
            <a:r>
              <a:rPr lang="en" sz="1000">
                <a:solidFill>
                  <a:schemeClr val="dk1"/>
                </a:solidFill>
              </a:rPr>
              <a:t>Fahrenheit to tenths)</a:t>
            </a:r>
            <a:endParaRPr sz="1000">
              <a:solidFill>
                <a:schemeClr val="dk1"/>
              </a:solidFill>
            </a:endParaRPr>
          </a:p>
          <a:p>
            <a:pPr indent="0" lvl="0" marL="0" marR="0" rtl="0" algn="l">
              <a:spcBef>
                <a:spcPts val="440"/>
              </a:spcBef>
              <a:spcAft>
                <a:spcPts val="0"/>
              </a:spcAft>
              <a:buNone/>
            </a:pPr>
            <a:r>
              <a:rPr b="1" lang="en" sz="1000">
                <a:solidFill>
                  <a:schemeClr val="dk1"/>
                </a:solidFill>
              </a:rPr>
              <a:t>PRCP</a:t>
            </a:r>
            <a:r>
              <a:rPr lang="en" sz="1000">
                <a:solidFill>
                  <a:schemeClr val="dk1"/>
                </a:solidFill>
              </a:rPr>
              <a:t>: Precipitation (inches to hundredths), </a:t>
            </a:r>
            <a:r>
              <a:rPr b="1" lang="en" sz="1000">
                <a:solidFill>
                  <a:schemeClr val="dk1"/>
                </a:solidFill>
              </a:rPr>
              <a:t>SNOW </a:t>
            </a:r>
            <a:r>
              <a:rPr lang="en" sz="1000">
                <a:solidFill>
                  <a:schemeClr val="dk1"/>
                </a:solidFill>
              </a:rPr>
              <a:t>= Snowfall (inches to hundredths), </a:t>
            </a:r>
            <a:r>
              <a:rPr b="1" lang="en" sz="1000">
                <a:solidFill>
                  <a:schemeClr val="dk1"/>
                </a:solidFill>
              </a:rPr>
              <a:t>SNWD </a:t>
            </a:r>
            <a:r>
              <a:rPr lang="en" sz="1000">
                <a:solidFill>
                  <a:schemeClr val="dk1"/>
                </a:solidFill>
              </a:rPr>
              <a:t>= Snow depth</a:t>
            </a:r>
            <a:r>
              <a:rPr lang="en" sz="1000">
                <a:solidFill>
                  <a:schemeClr val="dk1"/>
                </a:solidFill>
              </a:rPr>
              <a:t> (inches to hundredths)</a:t>
            </a:r>
            <a:endParaRPr sz="1000">
              <a:solidFill>
                <a:schemeClr val="dk1"/>
              </a:solidFill>
            </a:endParaRPr>
          </a:p>
          <a:p>
            <a:pPr indent="0" lvl="0" marL="0" marR="0" rtl="0" algn="l">
              <a:spcBef>
                <a:spcPts val="440"/>
              </a:spcBef>
              <a:spcAft>
                <a:spcPts val="0"/>
              </a:spcAft>
              <a:buNone/>
            </a:pPr>
            <a:r>
              <a:rPr b="1" lang="en" sz="1000">
                <a:solidFill>
                  <a:schemeClr val="dk1"/>
                </a:solidFill>
              </a:rPr>
              <a:t>WDF2 </a:t>
            </a:r>
            <a:r>
              <a:rPr lang="en" sz="1000">
                <a:solidFill>
                  <a:schemeClr val="dk1"/>
                </a:solidFill>
              </a:rPr>
              <a:t>= Direction of fastest </a:t>
            </a:r>
            <a:r>
              <a:rPr b="1" lang="en" sz="1000">
                <a:solidFill>
                  <a:schemeClr val="dk1"/>
                </a:solidFill>
              </a:rPr>
              <a:t>2</a:t>
            </a:r>
            <a:r>
              <a:rPr lang="en" sz="1000">
                <a:solidFill>
                  <a:schemeClr val="dk1"/>
                </a:solidFill>
              </a:rPr>
              <a:t>-minute wind (degrees), </a:t>
            </a:r>
            <a:r>
              <a:rPr b="1" lang="en" sz="1000">
                <a:solidFill>
                  <a:schemeClr val="dk1"/>
                </a:solidFill>
              </a:rPr>
              <a:t>WSF5 </a:t>
            </a:r>
            <a:r>
              <a:rPr lang="en" sz="1000">
                <a:solidFill>
                  <a:schemeClr val="dk1"/>
                </a:solidFill>
              </a:rPr>
              <a:t>= Fastest </a:t>
            </a:r>
            <a:r>
              <a:rPr b="1" lang="en" sz="1000">
                <a:solidFill>
                  <a:schemeClr val="dk1"/>
                </a:solidFill>
              </a:rPr>
              <a:t>5</a:t>
            </a:r>
            <a:r>
              <a:rPr lang="en" sz="1000">
                <a:solidFill>
                  <a:schemeClr val="dk1"/>
                </a:solidFill>
              </a:rPr>
              <a:t>-second wind speed (miles per hour)</a:t>
            </a:r>
            <a:endParaRPr sz="1000">
              <a:solidFill>
                <a:schemeClr val="dk1"/>
              </a:solidFill>
            </a:endParaRPr>
          </a:p>
          <a:p>
            <a:pPr indent="0" lvl="0" marL="0" marR="0" rtl="0" algn="l">
              <a:spcBef>
                <a:spcPts val="440"/>
              </a:spcBef>
              <a:spcAft>
                <a:spcPts val="0"/>
              </a:spcAft>
              <a:buNone/>
            </a:pPr>
            <a:r>
              <a:rPr b="1" lang="en" sz="1000">
                <a:solidFill>
                  <a:schemeClr val="dk1"/>
                </a:solidFill>
              </a:rPr>
              <a:t>Source</a:t>
            </a:r>
            <a:r>
              <a:rPr lang="en" sz="1000">
                <a:solidFill>
                  <a:schemeClr val="dk1"/>
                </a:solidFill>
              </a:rPr>
              <a:t>: </a:t>
            </a:r>
            <a:r>
              <a:rPr b="1" lang="en" sz="1000">
                <a:solidFill>
                  <a:schemeClr val="dk1"/>
                </a:solidFill>
              </a:rPr>
              <a:t>0</a:t>
            </a:r>
            <a:r>
              <a:rPr lang="en" sz="1000">
                <a:solidFill>
                  <a:schemeClr val="dk1"/>
                </a:solidFill>
              </a:rPr>
              <a:t> - U.S. Cooperative Summary of the Day, </a:t>
            </a:r>
            <a:r>
              <a:rPr b="1" lang="en" sz="1000">
                <a:solidFill>
                  <a:schemeClr val="dk1"/>
                </a:solidFill>
              </a:rPr>
              <a:t>x</a:t>
            </a:r>
            <a:r>
              <a:rPr lang="en" sz="1000">
                <a:solidFill>
                  <a:schemeClr val="dk1"/>
                </a:solidFill>
              </a:rPr>
              <a:t> - U.S. First-Order Summary of the Day</a:t>
            </a:r>
            <a:endParaRPr sz="1000">
              <a:solidFill>
                <a:schemeClr val="dk1"/>
              </a:solidFill>
            </a:endParaRPr>
          </a:p>
        </p:txBody>
      </p:sp>
      <p:graphicFrame>
        <p:nvGraphicFramePr>
          <p:cNvPr id="145" name="Google Shape;145;p31"/>
          <p:cNvGraphicFramePr/>
          <p:nvPr/>
        </p:nvGraphicFramePr>
        <p:xfrm>
          <a:off x="835000" y="1676150"/>
          <a:ext cx="3000000" cy="3000000"/>
        </p:xfrm>
        <a:graphic>
          <a:graphicData uri="http://schemas.openxmlformats.org/drawingml/2006/table">
            <a:tbl>
              <a:tblPr>
                <a:noFill/>
                <a:tableStyleId>{C0882DD4-9BAE-40E4-BC38-ADE1B0DFD6B3}</a:tableStyleId>
              </a:tblPr>
              <a:tblGrid>
                <a:gridCol w="934250"/>
                <a:gridCol w="934250"/>
                <a:gridCol w="934250"/>
                <a:gridCol w="934250"/>
                <a:gridCol w="934250"/>
                <a:gridCol w="934250"/>
                <a:gridCol w="934250"/>
                <a:gridCol w="934250"/>
              </a:tblGrid>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Station ID</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Date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Flag</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Value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Measurement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Quality</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Source</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Time</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TMAX</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317</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TMIN</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261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PRCP</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SNOW</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SNWD</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WDF2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90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WSF2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103</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bl>
          </a:graphicData>
        </a:graphic>
      </p:graphicFrame>
      <p:sp>
        <p:nvSpPr>
          <p:cNvPr id="146" name="Google Shape;146;p31"/>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Snippet</a:t>
            </a:r>
            <a:endParaRPr sz="3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nvSpPr>
        <p:spPr>
          <a:xfrm>
            <a:off x="545175" y="1313850"/>
            <a:ext cx="8483700" cy="3536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lang="en" sz="2200">
                <a:solidFill>
                  <a:schemeClr val="dk1"/>
                </a:solidFill>
              </a:rPr>
              <a:t>Continuous vs. Categorical?</a:t>
            </a:r>
            <a:endParaRPr sz="2200">
              <a:solidFill>
                <a:schemeClr val="dk1"/>
              </a:solidFill>
            </a:endParaRPr>
          </a:p>
          <a:p>
            <a:pPr indent="-311150" lvl="0" marL="457200" marR="0" rtl="0" algn="just">
              <a:lnSpc>
                <a:spcPct val="115000"/>
              </a:lnSpc>
              <a:spcBef>
                <a:spcPts val="440"/>
              </a:spcBef>
              <a:spcAft>
                <a:spcPts val="0"/>
              </a:spcAft>
              <a:buClr>
                <a:schemeClr val="dk1"/>
              </a:buClr>
              <a:buSzPts val="1300"/>
              <a:buChar char="-"/>
            </a:pPr>
            <a:r>
              <a:rPr lang="en" sz="1300">
                <a:solidFill>
                  <a:schemeClr val="dk1"/>
                </a:solidFill>
              </a:rPr>
              <a:t>Our major dataset has various variable types. FLIGHT DATE, CARRIER, ORIGIN, and DEST are </a:t>
            </a:r>
            <a:r>
              <a:rPr lang="en" sz="1300">
                <a:solidFill>
                  <a:schemeClr val="dk1"/>
                </a:solidFill>
              </a:rPr>
              <a:t>discrete</a:t>
            </a:r>
            <a:r>
              <a:rPr lang="en" sz="1300">
                <a:solidFill>
                  <a:schemeClr val="dk1"/>
                </a:solidFill>
              </a:rPr>
              <a:t> variables, while others such as DEPART_TIME, ARRIVE_TIME are continuous.</a:t>
            </a:r>
            <a:endParaRPr sz="1300">
              <a:solidFill>
                <a:schemeClr val="dk1"/>
              </a:solidFill>
            </a:endParaRPr>
          </a:p>
          <a:p>
            <a:pPr indent="-311150" lvl="0" marL="457200" marR="0" rtl="0" algn="just">
              <a:lnSpc>
                <a:spcPct val="115000"/>
              </a:lnSpc>
              <a:spcBef>
                <a:spcPts val="0"/>
              </a:spcBef>
              <a:spcAft>
                <a:spcPts val="0"/>
              </a:spcAft>
              <a:buClr>
                <a:schemeClr val="dk1"/>
              </a:buClr>
              <a:buSzPts val="1300"/>
              <a:buChar char="-"/>
            </a:pPr>
            <a:r>
              <a:rPr lang="en" sz="1300">
                <a:solidFill>
                  <a:schemeClr val="dk1"/>
                </a:solidFill>
              </a:rPr>
              <a:t>Conceptually, decision tree can handle both </a:t>
            </a:r>
            <a:r>
              <a:rPr lang="en" sz="1300">
                <a:solidFill>
                  <a:schemeClr val="dk1"/>
                </a:solidFill>
              </a:rPr>
              <a:t>continuous and categorical variables at the same time. When making decision, we prefer categorical attributes intuitively. The categorizing approach for continuous data is applying threshold when training the decision tree. This may raise an issue that thresholds could set the leaf node range too wide, which make the prediction meaningless.</a:t>
            </a:r>
            <a:endParaRPr sz="1300">
              <a:solidFill>
                <a:schemeClr val="dk1"/>
              </a:solidFill>
            </a:endParaRPr>
          </a:p>
          <a:p>
            <a:pPr indent="0" lvl="0" marL="457200" marR="0" rtl="0" algn="just">
              <a:lnSpc>
                <a:spcPct val="115000"/>
              </a:lnSpc>
              <a:spcBef>
                <a:spcPts val="440"/>
              </a:spcBef>
              <a:spcAft>
                <a:spcPts val="0"/>
              </a:spcAft>
              <a:buNone/>
            </a:pPr>
            <a:r>
              <a:t/>
            </a:r>
            <a:endParaRPr sz="1300">
              <a:solidFill>
                <a:schemeClr val="dk1"/>
              </a:solidFill>
            </a:endParaRPr>
          </a:p>
          <a:p>
            <a:pPr indent="-311150" lvl="0" marL="457200" marR="0" rtl="0" algn="just">
              <a:lnSpc>
                <a:spcPct val="115000"/>
              </a:lnSpc>
              <a:spcBef>
                <a:spcPts val="440"/>
              </a:spcBef>
              <a:spcAft>
                <a:spcPts val="0"/>
              </a:spcAft>
              <a:buClr>
                <a:schemeClr val="dk1"/>
              </a:buClr>
              <a:buSzPts val="1300"/>
              <a:buChar char="-"/>
            </a:pPr>
            <a:r>
              <a:rPr lang="en" sz="1300">
                <a:solidFill>
                  <a:schemeClr val="dk1"/>
                </a:solidFill>
              </a:rPr>
              <a:t>Hence, we choose </a:t>
            </a:r>
            <a:r>
              <a:rPr b="1" lang="en" sz="1300">
                <a:solidFill>
                  <a:schemeClr val="dk1"/>
                </a:solidFill>
              </a:rPr>
              <a:t>predefined categories</a:t>
            </a:r>
            <a:r>
              <a:rPr lang="en" sz="1300">
                <a:solidFill>
                  <a:schemeClr val="dk1"/>
                </a:solidFill>
              </a:rPr>
              <a:t> for all features.</a:t>
            </a:r>
            <a:endParaRPr sz="1300">
              <a:solidFill>
                <a:schemeClr val="dk1"/>
              </a:solidFill>
            </a:endParaRPr>
          </a:p>
          <a:p>
            <a:pPr indent="-311150" lvl="1" marL="914400" marR="0" rtl="0" algn="just">
              <a:lnSpc>
                <a:spcPct val="115000"/>
              </a:lnSpc>
              <a:spcBef>
                <a:spcPts val="0"/>
              </a:spcBef>
              <a:spcAft>
                <a:spcPts val="0"/>
              </a:spcAft>
              <a:buClr>
                <a:schemeClr val="dk1"/>
              </a:buClr>
              <a:buSzPts val="1300"/>
              <a:buChar char="-"/>
            </a:pPr>
            <a:r>
              <a:rPr lang="en" sz="1300">
                <a:solidFill>
                  <a:schemeClr val="dk1"/>
                </a:solidFill>
              </a:rPr>
              <a:t>Pro: </a:t>
            </a:r>
            <a:endParaRPr sz="1300">
              <a:solidFill>
                <a:schemeClr val="dk1"/>
              </a:solidFill>
            </a:endParaRPr>
          </a:p>
          <a:p>
            <a:pPr indent="-311150" lvl="2" marL="1371600" marR="0" rtl="0" algn="just">
              <a:lnSpc>
                <a:spcPct val="115000"/>
              </a:lnSpc>
              <a:spcBef>
                <a:spcPts val="0"/>
              </a:spcBef>
              <a:spcAft>
                <a:spcPts val="0"/>
              </a:spcAft>
              <a:buClr>
                <a:schemeClr val="dk1"/>
              </a:buClr>
              <a:buSzPts val="1300"/>
              <a:buChar char="-"/>
            </a:pPr>
            <a:r>
              <a:rPr lang="en" sz="1300">
                <a:solidFill>
                  <a:schemeClr val="dk1"/>
                </a:solidFill>
              </a:rPr>
              <a:t>Training process more intuitive and easy to track. </a:t>
            </a:r>
            <a:endParaRPr sz="1300">
              <a:solidFill>
                <a:schemeClr val="dk1"/>
              </a:solidFill>
            </a:endParaRPr>
          </a:p>
          <a:p>
            <a:pPr indent="-311150" lvl="2" marL="1371600" rtl="0" algn="just">
              <a:lnSpc>
                <a:spcPct val="115000"/>
              </a:lnSpc>
              <a:spcBef>
                <a:spcPts val="0"/>
              </a:spcBef>
              <a:spcAft>
                <a:spcPts val="0"/>
              </a:spcAft>
              <a:buClr>
                <a:schemeClr val="dk1"/>
              </a:buClr>
              <a:buSzPts val="1300"/>
              <a:buChar char="-"/>
            </a:pPr>
            <a:r>
              <a:rPr lang="en" sz="1300">
                <a:solidFill>
                  <a:schemeClr val="dk1"/>
                </a:solidFill>
              </a:rPr>
              <a:t>Avoid high cardinality features.</a:t>
            </a:r>
            <a:endParaRPr sz="1300">
              <a:solidFill>
                <a:schemeClr val="dk1"/>
              </a:solidFill>
            </a:endParaRPr>
          </a:p>
          <a:p>
            <a:pPr indent="-311150" lvl="1" marL="914400" marR="0" rtl="0" algn="just">
              <a:lnSpc>
                <a:spcPct val="115000"/>
              </a:lnSpc>
              <a:spcBef>
                <a:spcPts val="0"/>
              </a:spcBef>
              <a:spcAft>
                <a:spcPts val="0"/>
              </a:spcAft>
              <a:buClr>
                <a:schemeClr val="dk1"/>
              </a:buClr>
              <a:buSzPts val="1300"/>
              <a:buChar char="-"/>
            </a:pPr>
            <a:r>
              <a:rPr lang="en" sz="1300">
                <a:solidFill>
                  <a:schemeClr val="dk1"/>
                </a:solidFill>
              </a:rPr>
              <a:t>Con:</a:t>
            </a:r>
            <a:endParaRPr sz="1300">
              <a:solidFill>
                <a:schemeClr val="dk1"/>
              </a:solidFill>
            </a:endParaRPr>
          </a:p>
          <a:p>
            <a:pPr indent="-317500" lvl="2" marL="1371600" marR="0" rtl="0" algn="just">
              <a:lnSpc>
                <a:spcPct val="115000"/>
              </a:lnSpc>
              <a:spcBef>
                <a:spcPts val="0"/>
              </a:spcBef>
              <a:spcAft>
                <a:spcPts val="0"/>
              </a:spcAft>
              <a:buClr>
                <a:schemeClr val="dk1"/>
              </a:buClr>
              <a:buSzPts val="1400"/>
              <a:buChar char="-"/>
            </a:pPr>
            <a:r>
              <a:rPr lang="en">
                <a:solidFill>
                  <a:schemeClr val="dk1"/>
                </a:solidFill>
              </a:rPr>
              <a:t>Too few samples in some leaf nodes while arbitrarily define the categories.</a:t>
            </a:r>
            <a:endParaRPr>
              <a:solidFill>
                <a:schemeClr val="dk1"/>
              </a:solidFill>
            </a:endParaRPr>
          </a:p>
          <a:p>
            <a:pPr indent="0" lvl="0" marL="0" marR="0" rtl="0" algn="just">
              <a:lnSpc>
                <a:spcPct val="115000"/>
              </a:lnSpc>
              <a:spcBef>
                <a:spcPts val="440"/>
              </a:spcBef>
              <a:spcAft>
                <a:spcPts val="0"/>
              </a:spcAft>
              <a:buNone/>
            </a:pPr>
            <a:r>
              <a:t/>
            </a:r>
            <a:endParaRPr>
              <a:solidFill>
                <a:schemeClr val="dk1"/>
              </a:solidFill>
            </a:endParaRPr>
          </a:p>
          <a:p>
            <a:pPr indent="0" lvl="0" marL="0" marR="0" rtl="0" algn="just">
              <a:lnSpc>
                <a:spcPct val="115000"/>
              </a:lnSpc>
              <a:spcBef>
                <a:spcPts val="440"/>
              </a:spcBef>
              <a:spcAft>
                <a:spcPts val="0"/>
              </a:spcAft>
              <a:buNone/>
            </a:pPr>
            <a:r>
              <a:rPr lang="en" sz="2200">
                <a:solidFill>
                  <a:schemeClr val="dk1"/>
                </a:solidFill>
              </a:rPr>
              <a:t>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p:txBody>
      </p:sp>
      <p:sp>
        <p:nvSpPr>
          <p:cNvPr id="152" name="Google Shape;152;p32"/>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a:t>
            </a:r>
            <a:endParaRPr sz="3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Categoriz</a:t>
            </a:r>
            <a:r>
              <a:rPr lang="en" sz="3000"/>
              <a:t>e</a:t>
            </a:r>
            <a:r>
              <a:rPr lang="en" sz="3000">
                <a:solidFill>
                  <a:srgbClr val="000000"/>
                </a:solidFill>
              </a:rPr>
              <a:t> and Extract</a:t>
            </a:r>
            <a:endParaRPr sz="3000">
              <a:solidFill>
                <a:srgbClr val="000000"/>
              </a:solidFill>
            </a:endParaRPr>
          </a:p>
        </p:txBody>
      </p:sp>
      <p:sp>
        <p:nvSpPr>
          <p:cNvPr id="158" name="Google Shape;158;p33"/>
          <p:cNvSpPr txBox="1"/>
          <p:nvPr/>
        </p:nvSpPr>
        <p:spPr>
          <a:xfrm>
            <a:off x="545175" y="1161300"/>
            <a:ext cx="8483700" cy="3536700"/>
          </a:xfrm>
          <a:prstGeom prst="rect">
            <a:avLst/>
          </a:prstGeom>
          <a:noFill/>
          <a:ln>
            <a:noFill/>
          </a:ln>
        </p:spPr>
        <p:txBody>
          <a:bodyPr anchorCtr="0" anchor="t" bIns="45700" lIns="91425" spcFirstLastPara="1" rIns="91425" wrap="square" tIns="45700">
            <a:noAutofit/>
          </a:bodyPr>
          <a:lstStyle/>
          <a:p>
            <a:pPr indent="-298450" lvl="0" marL="457200" rtl="0" algn="just">
              <a:lnSpc>
                <a:spcPct val="115000"/>
              </a:lnSpc>
              <a:spcBef>
                <a:spcPts val="440"/>
              </a:spcBef>
              <a:spcAft>
                <a:spcPts val="0"/>
              </a:spcAft>
              <a:buClr>
                <a:schemeClr val="dk1"/>
              </a:buClr>
              <a:buSzPts val="1100"/>
              <a:buChar char="-"/>
            </a:pPr>
            <a:r>
              <a:rPr lang="en" sz="1100" u="sng">
                <a:solidFill>
                  <a:schemeClr val="dk1"/>
                </a:solidFill>
              </a:rPr>
              <a:t>Origin and Destination Airports:</a:t>
            </a:r>
            <a:endParaRPr sz="1100" u="sng">
              <a:solidFill>
                <a:schemeClr val="dk1"/>
              </a:solidFill>
            </a:endParaRPr>
          </a:p>
          <a:p>
            <a:pPr indent="-298450" lvl="2" marL="742950" rtl="0" algn="just">
              <a:lnSpc>
                <a:spcPct val="115000"/>
              </a:lnSpc>
              <a:spcBef>
                <a:spcPts val="0"/>
              </a:spcBef>
              <a:spcAft>
                <a:spcPts val="0"/>
              </a:spcAft>
              <a:buClr>
                <a:schemeClr val="dk1"/>
              </a:buClr>
              <a:buSzPts val="1100"/>
              <a:buChar char="-"/>
            </a:pPr>
            <a:r>
              <a:rPr lang="en" sz="1100">
                <a:solidFill>
                  <a:schemeClr val="dk1"/>
                </a:solidFill>
              </a:rPr>
              <a:t>386 different airports</a:t>
            </a:r>
            <a:endParaRPr sz="1100">
              <a:solidFill>
                <a:schemeClr val="dk1"/>
              </a:solidFill>
            </a:endParaRPr>
          </a:p>
          <a:p>
            <a:pPr indent="-298450" lvl="2" marL="742950" rtl="0" algn="just">
              <a:lnSpc>
                <a:spcPct val="115000"/>
              </a:lnSpc>
              <a:spcBef>
                <a:spcPts val="0"/>
              </a:spcBef>
              <a:spcAft>
                <a:spcPts val="0"/>
              </a:spcAft>
              <a:buClr>
                <a:schemeClr val="dk1"/>
              </a:buClr>
              <a:buSzPts val="1100"/>
              <a:buChar char="-"/>
            </a:pPr>
            <a:r>
              <a:rPr lang="en" sz="1100">
                <a:solidFill>
                  <a:schemeClr val="dk1"/>
                </a:solidFill>
              </a:rPr>
              <a:t>(Categorized) 8 geographical areas</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Origin and Destination Flight Schedule:</a:t>
            </a:r>
            <a:endParaRPr sz="1100" u="sng">
              <a:solidFill>
                <a:schemeClr val="dk1"/>
              </a:solidFill>
            </a:endParaRPr>
          </a:p>
          <a:p>
            <a:pPr indent="-298450" lvl="0" marL="742950" rtl="0" algn="just">
              <a:lnSpc>
                <a:spcPct val="115000"/>
              </a:lnSpc>
              <a:spcBef>
                <a:spcPts val="0"/>
              </a:spcBef>
              <a:spcAft>
                <a:spcPts val="0"/>
              </a:spcAft>
              <a:buClr>
                <a:schemeClr val="dk1"/>
              </a:buClr>
              <a:buSzPts val="1100"/>
              <a:buChar char="-"/>
            </a:pPr>
            <a:r>
              <a:rPr lang="en" sz="1100">
                <a:solidFill>
                  <a:schemeClr val="dk1"/>
                </a:solidFill>
              </a:rPr>
              <a:t>0000 - 2359</a:t>
            </a:r>
            <a:endParaRPr sz="1100">
              <a:solidFill>
                <a:schemeClr val="dk1"/>
              </a:solidFill>
            </a:endParaRPr>
          </a:p>
          <a:p>
            <a:pPr indent="-298450" lvl="0" marL="742950" rtl="0" algn="just">
              <a:lnSpc>
                <a:spcPct val="115000"/>
              </a:lnSpc>
              <a:spcBef>
                <a:spcPts val="0"/>
              </a:spcBef>
              <a:spcAft>
                <a:spcPts val="0"/>
              </a:spcAft>
              <a:buClr>
                <a:schemeClr val="dk1"/>
              </a:buClr>
              <a:buSzPts val="1100"/>
              <a:buChar char="-"/>
            </a:pPr>
            <a:r>
              <a:rPr lang="en" sz="1100">
                <a:solidFill>
                  <a:schemeClr val="dk1"/>
                </a:solidFill>
              </a:rPr>
              <a:t>(Categorized) </a:t>
            </a:r>
            <a:r>
              <a:rPr i="1" lang="en" sz="1100">
                <a:solidFill>
                  <a:schemeClr val="dk1"/>
                </a:solidFill>
              </a:rPr>
              <a:t>Most Busy</a:t>
            </a:r>
            <a:r>
              <a:rPr lang="en" sz="1100">
                <a:solidFill>
                  <a:schemeClr val="dk1"/>
                </a:solidFill>
              </a:rPr>
              <a:t>, </a:t>
            </a:r>
            <a:r>
              <a:rPr i="1" lang="en" sz="1100">
                <a:solidFill>
                  <a:schemeClr val="dk1"/>
                </a:solidFill>
              </a:rPr>
              <a:t>Busy</a:t>
            </a:r>
            <a:r>
              <a:rPr lang="en" sz="1100">
                <a:solidFill>
                  <a:schemeClr val="dk1"/>
                </a:solidFill>
              </a:rPr>
              <a:t>, and </a:t>
            </a:r>
            <a:r>
              <a:rPr i="1" lang="en" sz="1100">
                <a:solidFill>
                  <a:schemeClr val="dk1"/>
                </a:solidFill>
              </a:rPr>
              <a:t>Least Busy</a:t>
            </a:r>
            <a:endParaRPr i="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Origin and Destination Weather Conditions:</a:t>
            </a:r>
            <a:endParaRPr sz="1100" u="sng">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(Categorized) Sunny, Windy, Rainy and Snowy.</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Carriers:</a:t>
            </a:r>
            <a:endParaRPr sz="1100" u="sng">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23 different carriers</a:t>
            </a:r>
            <a:endParaRPr sz="1100">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(Categorized) Normal, Low Cost, and Ultra Low Cost</a:t>
            </a:r>
            <a:endParaRPr i="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Departure Delays and Arrival Delays:</a:t>
            </a:r>
            <a:endParaRPr sz="1100" u="sng">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Departure delays: - 251 minutes ~ 2755 minutes</a:t>
            </a:r>
            <a:endParaRPr sz="1100">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Arrival delays: - 411 minutes ~ 2692 minutes</a:t>
            </a:r>
            <a:endParaRPr sz="1100">
              <a:solidFill>
                <a:schemeClr val="dk1"/>
              </a:solidFill>
            </a:endParaRPr>
          </a:p>
          <a:p>
            <a:pPr indent="-298450" lvl="1" marL="742950" rtl="0" algn="just">
              <a:lnSpc>
                <a:spcPct val="115000"/>
              </a:lnSpc>
              <a:spcBef>
                <a:spcPts val="0"/>
              </a:spcBef>
              <a:spcAft>
                <a:spcPts val="0"/>
              </a:spcAft>
              <a:buClr>
                <a:schemeClr val="dk1"/>
              </a:buClr>
              <a:buSzPts val="1100"/>
              <a:buChar char="-"/>
            </a:pPr>
            <a:r>
              <a:rPr lang="en" sz="1100">
                <a:solidFill>
                  <a:schemeClr val="dk1"/>
                </a:solidFill>
              </a:rPr>
              <a:t>(Categorized) 9 range of times</a:t>
            </a:r>
            <a:br>
              <a:rPr lang="en" sz="1100" u="sng">
                <a:solidFill>
                  <a:schemeClr val="dk1"/>
                </a:solidFill>
              </a:rPr>
            </a:br>
            <a:endParaRPr sz="1100">
              <a:solidFill>
                <a:schemeClr val="dk1"/>
              </a:solidFill>
            </a:endParaRPr>
          </a:p>
        </p:txBody>
      </p:sp>
      <p:sp>
        <p:nvSpPr>
          <p:cNvPr id="159" name="Google Shape;159;p33"/>
          <p:cNvSpPr txBox="1"/>
          <p:nvPr/>
        </p:nvSpPr>
        <p:spPr>
          <a:xfrm>
            <a:off x="545175" y="4850550"/>
            <a:ext cx="7797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a:t>
            </a:r>
            <a:r>
              <a:rPr lang="en" sz="700"/>
              <a:t>https://www.faa.gov/nextgen/programs/weather/faq</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